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3" r:id="rId7"/>
    <p:sldId id="265" r:id="rId8"/>
    <p:sldId id="281" r:id="rId9"/>
    <p:sldId id="282" r:id="rId10"/>
    <p:sldId id="283" r:id="rId11"/>
    <p:sldId id="284" r:id="rId12"/>
    <p:sldId id="267" r:id="rId13"/>
    <p:sldId id="280" r:id="rId14"/>
    <p:sldId id="285" r:id="rId15"/>
    <p:sldId id="287" r:id="rId16"/>
    <p:sldId id="274" r:id="rId17"/>
    <p:sldId id="270" r:id="rId18"/>
    <p:sldId id="271" r:id="rId19"/>
    <p:sldId id="288" r:id="rId20"/>
    <p:sldId id="290" r:id="rId21"/>
    <p:sldId id="291" r:id="rId22"/>
    <p:sldId id="296" r:id="rId23"/>
    <p:sldId id="293" r:id="rId24"/>
    <p:sldId id="298" r:id="rId25"/>
    <p:sldId id="297" r:id="rId26"/>
    <p:sldId id="289" r:id="rId27"/>
    <p:sldId id="300" r:id="rId28"/>
    <p:sldId id="292" r:id="rId29"/>
    <p:sldId id="301" r:id="rId30"/>
    <p:sldId id="294" r:id="rId31"/>
    <p:sldId id="295" r:id="rId32"/>
    <p:sldId id="302" r:id="rId33"/>
    <p:sldId id="303" r:id="rId34"/>
    <p:sldId id="304" r:id="rId35"/>
    <p:sldId id="305" r:id="rId36"/>
    <p:sldId id="306" r:id="rId37"/>
    <p:sldId id="307" r:id="rId38"/>
    <p:sldId id="308" r:id="rId39"/>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13"/>
  </p:normalViewPr>
  <p:slideViewPr>
    <p:cSldViewPr snapToGrid="0" snapToObjects="1">
      <p:cViewPr varScale="1">
        <p:scale>
          <a:sx n="58" d="100"/>
          <a:sy n="58" d="100"/>
        </p:scale>
        <p:origin x="9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7DDB-F7E5-2649-9A4F-948F8F0B37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5450444A-F783-904E-82A3-1901FF666E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A7C7BAFD-E232-F347-8E48-362823A67846}"/>
              </a:ext>
            </a:extLst>
          </p:cNvPr>
          <p:cNvSpPr>
            <a:spLocks noGrp="1"/>
          </p:cNvSpPr>
          <p:nvPr>
            <p:ph type="dt" sz="half" idx="10"/>
          </p:nvPr>
        </p:nvSpPr>
        <p:spPr/>
        <p:txBody>
          <a:bodyPr/>
          <a:lstStyle/>
          <a:p>
            <a:fld id="{F64A6CDD-0589-0C41-9A87-1C2C7F8F9090}" type="datetimeFigureOut">
              <a:rPr lang="en-VN" smtClean="0"/>
              <a:t>07/31/2022</a:t>
            </a:fld>
            <a:endParaRPr lang="en-VN"/>
          </a:p>
        </p:txBody>
      </p:sp>
      <p:sp>
        <p:nvSpPr>
          <p:cNvPr id="5" name="Footer Placeholder 4">
            <a:extLst>
              <a:ext uri="{FF2B5EF4-FFF2-40B4-BE49-F238E27FC236}">
                <a16:creationId xmlns:a16="http://schemas.microsoft.com/office/drawing/2014/main" id="{9446C016-E21A-8541-B3DC-3A384FE6386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2529DE30-28D4-614D-B39B-B1263D41AD22}"/>
              </a:ext>
            </a:extLst>
          </p:cNvPr>
          <p:cNvSpPr>
            <a:spLocks noGrp="1"/>
          </p:cNvSpPr>
          <p:nvPr>
            <p:ph type="sldNum" sz="quarter" idx="12"/>
          </p:nvPr>
        </p:nvSpPr>
        <p:spPr/>
        <p:txBody>
          <a:bodyPr/>
          <a:lstStyle/>
          <a:p>
            <a:fld id="{2428D4FB-8075-6140-B413-8581C6C91625}" type="slidenum">
              <a:rPr lang="en-VN" smtClean="0"/>
              <a:t>‹#›</a:t>
            </a:fld>
            <a:endParaRPr lang="en-VN"/>
          </a:p>
        </p:txBody>
      </p:sp>
    </p:spTree>
    <p:extLst>
      <p:ext uri="{BB962C8B-B14F-4D97-AF65-F5344CB8AC3E}">
        <p14:creationId xmlns:p14="http://schemas.microsoft.com/office/powerpoint/2010/main" val="2513695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44FF-A3C6-524D-94E2-5AB3C24C8DF8}"/>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50460017-78DC-E640-B541-A0704F58B1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EA6D8FDF-E29A-D342-8005-029E664115E2}"/>
              </a:ext>
            </a:extLst>
          </p:cNvPr>
          <p:cNvSpPr>
            <a:spLocks noGrp="1"/>
          </p:cNvSpPr>
          <p:nvPr>
            <p:ph type="dt" sz="half" idx="10"/>
          </p:nvPr>
        </p:nvSpPr>
        <p:spPr/>
        <p:txBody>
          <a:bodyPr/>
          <a:lstStyle/>
          <a:p>
            <a:fld id="{F64A6CDD-0589-0C41-9A87-1C2C7F8F9090}" type="datetimeFigureOut">
              <a:rPr lang="en-VN" smtClean="0"/>
              <a:t>07/31/2022</a:t>
            </a:fld>
            <a:endParaRPr lang="en-VN"/>
          </a:p>
        </p:txBody>
      </p:sp>
      <p:sp>
        <p:nvSpPr>
          <p:cNvPr id="5" name="Footer Placeholder 4">
            <a:extLst>
              <a:ext uri="{FF2B5EF4-FFF2-40B4-BE49-F238E27FC236}">
                <a16:creationId xmlns:a16="http://schemas.microsoft.com/office/drawing/2014/main" id="{4E9FF666-228A-A94B-BE32-5697B0557332}"/>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2B1EE1A-739D-DF43-B8FB-D4A75E98746F}"/>
              </a:ext>
            </a:extLst>
          </p:cNvPr>
          <p:cNvSpPr>
            <a:spLocks noGrp="1"/>
          </p:cNvSpPr>
          <p:nvPr>
            <p:ph type="sldNum" sz="quarter" idx="12"/>
          </p:nvPr>
        </p:nvSpPr>
        <p:spPr/>
        <p:txBody>
          <a:bodyPr/>
          <a:lstStyle/>
          <a:p>
            <a:fld id="{2428D4FB-8075-6140-B413-8581C6C91625}" type="slidenum">
              <a:rPr lang="en-VN" smtClean="0"/>
              <a:t>‹#›</a:t>
            </a:fld>
            <a:endParaRPr lang="en-VN"/>
          </a:p>
        </p:txBody>
      </p:sp>
    </p:spTree>
    <p:extLst>
      <p:ext uri="{BB962C8B-B14F-4D97-AF65-F5344CB8AC3E}">
        <p14:creationId xmlns:p14="http://schemas.microsoft.com/office/powerpoint/2010/main" val="47070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6B251C-B002-EA4C-95DB-E49D4C819F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9FFA2362-CB3E-7943-9B91-A4357E6AEC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93262E5-336A-564D-9109-2469B1AA9006}"/>
              </a:ext>
            </a:extLst>
          </p:cNvPr>
          <p:cNvSpPr>
            <a:spLocks noGrp="1"/>
          </p:cNvSpPr>
          <p:nvPr>
            <p:ph type="dt" sz="half" idx="10"/>
          </p:nvPr>
        </p:nvSpPr>
        <p:spPr/>
        <p:txBody>
          <a:bodyPr/>
          <a:lstStyle/>
          <a:p>
            <a:fld id="{F64A6CDD-0589-0C41-9A87-1C2C7F8F9090}" type="datetimeFigureOut">
              <a:rPr lang="en-VN" smtClean="0"/>
              <a:t>07/31/2022</a:t>
            </a:fld>
            <a:endParaRPr lang="en-VN"/>
          </a:p>
        </p:txBody>
      </p:sp>
      <p:sp>
        <p:nvSpPr>
          <p:cNvPr id="5" name="Footer Placeholder 4">
            <a:extLst>
              <a:ext uri="{FF2B5EF4-FFF2-40B4-BE49-F238E27FC236}">
                <a16:creationId xmlns:a16="http://schemas.microsoft.com/office/drawing/2014/main" id="{7BDE559F-068A-C849-88EF-4D7C301D6A47}"/>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680F0F8B-4D0B-9F42-AAD8-69C687703FA2}"/>
              </a:ext>
            </a:extLst>
          </p:cNvPr>
          <p:cNvSpPr>
            <a:spLocks noGrp="1"/>
          </p:cNvSpPr>
          <p:nvPr>
            <p:ph type="sldNum" sz="quarter" idx="12"/>
          </p:nvPr>
        </p:nvSpPr>
        <p:spPr/>
        <p:txBody>
          <a:bodyPr/>
          <a:lstStyle/>
          <a:p>
            <a:fld id="{2428D4FB-8075-6140-B413-8581C6C91625}" type="slidenum">
              <a:rPr lang="en-VN" smtClean="0"/>
              <a:t>‹#›</a:t>
            </a:fld>
            <a:endParaRPr lang="en-VN"/>
          </a:p>
        </p:txBody>
      </p:sp>
    </p:spTree>
    <p:extLst>
      <p:ext uri="{BB962C8B-B14F-4D97-AF65-F5344CB8AC3E}">
        <p14:creationId xmlns:p14="http://schemas.microsoft.com/office/powerpoint/2010/main" val="401794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EED48-84E8-334D-AF3F-D604481BC43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3E4DC51F-E501-6D40-87C9-5AB33AE493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1544F1A-83DB-AA42-BC8C-67526067A15A}"/>
              </a:ext>
            </a:extLst>
          </p:cNvPr>
          <p:cNvSpPr>
            <a:spLocks noGrp="1"/>
          </p:cNvSpPr>
          <p:nvPr>
            <p:ph type="dt" sz="half" idx="10"/>
          </p:nvPr>
        </p:nvSpPr>
        <p:spPr/>
        <p:txBody>
          <a:bodyPr/>
          <a:lstStyle/>
          <a:p>
            <a:fld id="{F64A6CDD-0589-0C41-9A87-1C2C7F8F9090}" type="datetimeFigureOut">
              <a:rPr lang="en-VN" smtClean="0"/>
              <a:t>07/31/2022</a:t>
            </a:fld>
            <a:endParaRPr lang="en-VN"/>
          </a:p>
        </p:txBody>
      </p:sp>
      <p:sp>
        <p:nvSpPr>
          <p:cNvPr id="5" name="Footer Placeholder 4">
            <a:extLst>
              <a:ext uri="{FF2B5EF4-FFF2-40B4-BE49-F238E27FC236}">
                <a16:creationId xmlns:a16="http://schemas.microsoft.com/office/drawing/2014/main" id="{3C6664DF-3407-1D41-83E5-A92EFD9CB04C}"/>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D133C449-4146-5449-9F9B-AB15ACC38D5D}"/>
              </a:ext>
            </a:extLst>
          </p:cNvPr>
          <p:cNvSpPr>
            <a:spLocks noGrp="1"/>
          </p:cNvSpPr>
          <p:nvPr>
            <p:ph type="sldNum" sz="quarter" idx="12"/>
          </p:nvPr>
        </p:nvSpPr>
        <p:spPr/>
        <p:txBody>
          <a:bodyPr/>
          <a:lstStyle/>
          <a:p>
            <a:fld id="{2428D4FB-8075-6140-B413-8581C6C91625}" type="slidenum">
              <a:rPr lang="en-VN" smtClean="0"/>
              <a:t>‹#›</a:t>
            </a:fld>
            <a:endParaRPr lang="en-VN"/>
          </a:p>
        </p:txBody>
      </p:sp>
    </p:spTree>
    <p:extLst>
      <p:ext uri="{BB962C8B-B14F-4D97-AF65-F5344CB8AC3E}">
        <p14:creationId xmlns:p14="http://schemas.microsoft.com/office/powerpoint/2010/main" val="294550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63794-F478-F148-B41C-D54FE1660D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71D55A1D-53EF-514E-B926-54B9CCCDA2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694509-DAF8-114F-A494-FC351DA638FB}"/>
              </a:ext>
            </a:extLst>
          </p:cNvPr>
          <p:cNvSpPr>
            <a:spLocks noGrp="1"/>
          </p:cNvSpPr>
          <p:nvPr>
            <p:ph type="dt" sz="half" idx="10"/>
          </p:nvPr>
        </p:nvSpPr>
        <p:spPr/>
        <p:txBody>
          <a:bodyPr/>
          <a:lstStyle/>
          <a:p>
            <a:fld id="{F64A6CDD-0589-0C41-9A87-1C2C7F8F9090}" type="datetimeFigureOut">
              <a:rPr lang="en-VN" smtClean="0"/>
              <a:t>07/31/2022</a:t>
            </a:fld>
            <a:endParaRPr lang="en-VN"/>
          </a:p>
        </p:txBody>
      </p:sp>
      <p:sp>
        <p:nvSpPr>
          <p:cNvPr id="5" name="Footer Placeholder 4">
            <a:extLst>
              <a:ext uri="{FF2B5EF4-FFF2-40B4-BE49-F238E27FC236}">
                <a16:creationId xmlns:a16="http://schemas.microsoft.com/office/drawing/2014/main" id="{F505D7AA-DE89-E344-BF7D-E51AC31F9D4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A3C76D08-49C2-F044-B4A1-3091E3549A8B}"/>
              </a:ext>
            </a:extLst>
          </p:cNvPr>
          <p:cNvSpPr>
            <a:spLocks noGrp="1"/>
          </p:cNvSpPr>
          <p:nvPr>
            <p:ph type="sldNum" sz="quarter" idx="12"/>
          </p:nvPr>
        </p:nvSpPr>
        <p:spPr/>
        <p:txBody>
          <a:bodyPr/>
          <a:lstStyle/>
          <a:p>
            <a:fld id="{2428D4FB-8075-6140-B413-8581C6C91625}" type="slidenum">
              <a:rPr lang="en-VN" smtClean="0"/>
              <a:t>‹#›</a:t>
            </a:fld>
            <a:endParaRPr lang="en-VN"/>
          </a:p>
        </p:txBody>
      </p:sp>
    </p:spTree>
    <p:extLst>
      <p:ext uri="{BB962C8B-B14F-4D97-AF65-F5344CB8AC3E}">
        <p14:creationId xmlns:p14="http://schemas.microsoft.com/office/powerpoint/2010/main" val="766057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2AD7-A0D2-4542-BDB4-CA6EBAF396FA}"/>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384076D4-DA22-F84B-8A75-FBB4D89397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89808329-E399-EB44-9830-9515E66DB6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8DB9C9C5-7256-724B-9034-67D218A3E68F}"/>
              </a:ext>
            </a:extLst>
          </p:cNvPr>
          <p:cNvSpPr>
            <a:spLocks noGrp="1"/>
          </p:cNvSpPr>
          <p:nvPr>
            <p:ph type="dt" sz="half" idx="10"/>
          </p:nvPr>
        </p:nvSpPr>
        <p:spPr/>
        <p:txBody>
          <a:bodyPr/>
          <a:lstStyle/>
          <a:p>
            <a:fld id="{F64A6CDD-0589-0C41-9A87-1C2C7F8F9090}" type="datetimeFigureOut">
              <a:rPr lang="en-VN" smtClean="0"/>
              <a:t>07/31/2022</a:t>
            </a:fld>
            <a:endParaRPr lang="en-VN"/>
          </a:p>
        </p:txBody>
      </p:sp>
      <p:sp>
        <p:nvSpPr>
          <p:cNvPr id="6" name="Footer Placeholder 5">
            <a:extLst>
              <a:ext uri="{FF2B5EF4-FFF2-40B4-BE49-F238E27FC236}">
                <a16:creationId xmlns:a16="http://schemas.microsoft.com/office/drawing/2014/main" id="{0EBEBFF5-286E-B345-99BE-6CF72B151FDC}"/>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B3850B24-B61B-8F41-B439-6C83240D016F}"/>
              </a:ext>
            </a:extLst>
          </p:cNvPr>
          <p:cNvSpPr>
            <a:spLocks noGrp="1"/>
          </p:cNvSpPr>
          <p:nvPr>
            <p:ph type="sldNum" sz="quarter" idx="12"/>
          </p:nvPr>
        </p:nvSpPr>
        <p:spPr/>
        <p:txBody>
          <a:bodyPr/>
          <a:lstStyle/>
          <a:p>
            <a:fld id="{2428D4FB-8075-6140-B413-8581C6C91625}" type="slidenum">
              <a:rPr lang="en-VN" smtClean="0"/>
              <a:t>‹#›</a:t>
            </a:fld>
            <a:endParaRPr lang="en-VN"/>
          </a:p>
        </p:txBody>
      </p:sp>
    </p:spTree>
    <p:extLst>
      <p:ext uri="{BB962C8B-B14F-4D97-AF65-F5344CB8AC3E}">
        <p14:creationId xmlns:p14="http://schemas.microsoft.com/office/powerpoint/2010/main" val="300039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00DB-FD5F-8848-9D8F-008568497EA6}"/>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11B4658D-9219-C346-8BFA-52B5618BD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F4B545-7EF4-8748-9218-30049E5070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92B81453-6462-3241-B6D7-C003C88D52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5256FF-360F-C54D-AB2E-17F8EB6138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44334CEE-D330-D740-BDA6-F4E2C952B86A}"/>
              </a:ext>
            </a:extLst>
          </p:cNvPr>
          <p:cNvSpPr>
            <a:spLocks noGrp="1"/>
          </p:cNvSpPr>
          <p:nvPr>
            <p:ph type="dt" sz="half" idx="10"/>
          </p:nvPr>
        </p:nvSpPr>
        <p:spPr/>
        <p:txBody>
          <a:bodyPr/>
          <a:lstStyle/>
          <a:p>
            <a:fld id="{F64A6CDD-0589-0C41-9A87-1C2C7F8F9090}" type="datetimeFigureOut">
              <a:rPr lang="en-VN" smtClean="0"/>
              <a:t>07/31/2022</a:t>
            </a:fld>
            <a:endParaRPr lang="en-VN"/>
          </a:p>
        </p:txBody>
      </p:sp>
      <p:sp>
        <p:nvSpPr>
          <p:cNvPr id="8" name="Footer Placeholder 7">
            <a:extLst>
              <a:ext uri="{FF2B5EF4-FFF2-40B4-BE49-F238E27FC236}">
                <a16:creationId xmlns:a16="http://schemas.microsoft.com/office/drawing/2014/main" id="{0CE8AF71-0DED-D549-A1F1-6354365FADCC}"/>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AE93A30F-7AF9-0440-90CD-833B6BB931B3}"/>
              </a:ext>
            </a:extLst>
          </p:cNvPr>
          <p:cNvSpPr>
            <a:spLocks noGrp="1"/>
          </p:cNvSpPr>
          <p:nvPr>
            <p:ph type="sldNum" sz="quarter" idx="12"/>
          </p:nvPr>
        </p:nvSpPr>
        <p:spPr/>
        <p:txBody>
          <a:bodyPr/>
          <a:lstStyle/>
          <a:p>
            <a:fld id="{2428D4FB-8075-6140-B413-8581C6C91625}" type="slidenum">
              <a:rPr lang="en-VN" smtClean="0"/>
              <a:t>‹#›</a:t>
            </a:fld>
            <a:endParaRPr lang="en-VN"/>
          </a:p>
        </p:txBody>
      </p:sp>
    </p:spTree>
    <p:extLst>
      <p:ext uri="{BB962C8B-B14F-4D97-AF65-F5344CB8AC3E}">
        <p14:creationId xmlns:p14="http://schemas.microsoft.com/office/powerpoint/2010/main" val="355201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FB2F-8322-9444-BB9D-09B54102355B}"/>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51C13905-0CA4-264D-9688-83B97A01BC09}"/>
              </a:ext>
            </a:extLst>
          </p:cNvPr>
          <p:cNvSpPr>
            <a:spLocks noGrp="1"/>
          </p:cNvSpPr>
          <p:nvPr>
            <p:ph type="dt" sz="half" idx="10"/>
          </p:nvPr>
        </p:nvSpPr>
        <p:spPr/>
        <p:txBody>
          <a:bodyPr/>
          <a:lstStyle/>
          <a:p>
            <a:fld id="{F64A6CDD-0589-0C41-9A87-1C2C7F8F9090}" type="datetimeFigureOut">
              <a:rPr lang="en-VN" smtClean="0"/>
              <a:t>07/31/2022</a:t>
            </a:fld>
            <a:endParaRPr lang="en-VN"/>
          </a:p>
        </p:txBody>
      </p:sp>
      <p:sp>
        <p:nvSpPr>
          <p:cNvPr id="4" name="Footer Placeholder 3">
            <a:extLst>
              <a:ext uri="{FF2B5EF4-FFF2-40B4-BE49-F238E27FC236}">
                <a16:creationId xmlns:a16="http://schemas.microsoft.com/office/drawing/2014/main" id="{626C4D9B-4726-1644-A2FD-465BF962077E}"/>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FAA6F0FA-27CB-1745-891D-FF205BCEE880}"/>
              </a:ext>
            </a:extLst>
          </p:cNvPr>
          <p:cNvSpPr>
            <a:spLocks noGrp="1"/>
          </p:cNvSpPr>
          <p:nvPr>
            <p:ph type="sldNum" sz="quarter" idx="12"/>
          </p:nvPr>
        </p:nvSpPr>
        <p:spPr/>
        <p:txBody>
          <a:bodyPr/>
          <a:lstStyle/>
          <a:p>
            <a:fld id="{2428D4FB-8075-6140-B413-8581C6C91625}" type="slidenum">
              <a:rPr lang="en-VN" smtClean="0"/>
              <a:t>‹#›</a:t>
            </a:fld>
            <a:endParaRPr lang="en-VN"/>
          </a:p>
        </p:txBody>
      </p:sp>
    </p:spTree>
    <p:extLst>
      <p:ext uri="{BB962C8B-B14F-4D97-AF65-F5344CB8AC3E}">
        <p14:creationId xmlns:p14="http://schemas.microsoft.com/office/powerpoint/2010/main" val="122996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C9DA15-AA22-DA4D-9DE6-435386A18785}"/>
              </a:ext>
            </a:extLst>
          </p:cNvPr>
          <p:cNvSpPr>
            <a:spLocks noGrp="1"/>
          </p:cNvSpPr>
          <p:nvPr>
            <p:ph type="dt" sz="half" idx="10"/>
          </p:nvPr>
        </p:nvSpPr>
        <p:spPr/>
        <p:txBody>
          <a:bodyPr/>
          <a:lstStyle/>
          <a:p>
            <a:fld id="{F64A6CDD-0589-0C41-9A87-1C2C7F8F9090}" type="datetimeFigureOut">
              <a:rPr lang="en-VN" smtClean="0"/>
              <a:t>07/31/2022</a:t>
            </a:fld>
            <a:endParaRPr lang="en-VN"/>
          </a:p>
        </p:txBody>
      </p:sp>
      <p:sp>
        <p:nvSpPr>
          <p:cNvPr id="3" name="Footer Placeholder 2">
            <a:extLst>
              <a:ext uri="{FF2B5EF4-FFF2-40B4-BE49-F238E27FC236}">
                <a16:creationId xmlns:a16="http://schemas.microsoft.com/office/drawing/2014/main" id="{BA17282C-81E0-A447-94C3-040028F7A42B}"/>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92D82328-8F62-6447-A062-54F7B1B0914A}"/>
              </a:ext>
            </a:extLst>
          </p:cNvPr>
          <p:cNvSpPr>
            <a:spLocks noGrp="1"/>
          </p:cNvSpPr>
          <p:nvPr>
            <p:ph type="sldNum" sz="quarter" idx="12"/>
          </p:nvPr>
        </p:nvSpPr>
        <p:spPr/>
        <p:txBody>
          <a:bodyPr/>
          <a:lstStyle/>
          <a:p>
            <a:fld id="{2428D4FB-8075-6140-B413-8581C6C91625}" type="slidenum">
              <a:rPr lang="en-VN" smtClean="0"/>
              <a:t>‹#›</a:t>
            </a:fld>
            <a:endParaRPr lang="en-VN"/>
          </a:p>
        </p:txBody>
      </p:sp>
    </p:spTree>
    <p:extLst>
      <p:ext uri="{BB962C8B-B14F-4D97-AF65-F5344CB8AC3E}">
        <p14:creationId xmlns:p14="http://schemas.microsoft.com/office/powerpoint/2010/main" val="37954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FB18-68C3-7447-936F-188ED64EEF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BE660387-5A7E-9546-B9D2-D7A79E04B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32CCB803-A5A6-614F-8455-4BBABACB13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04F8A9-5DCB-0542-9426-5DF73C520996}"/>
              </a:ext>
            </a:extLst>
          </p:cNvPr>
          <p:cNvSpPr>
            <a:spLocks noGrp="1"/>
          </p:cNvSpPr>
          <p:nvPr>
            <p:ph type="dt" sz="half" idx="10"/>
          </p:nvPr>
        </p:nvSpPr>
        <p:spPr/>
        <p:txBody>
          <a:bodyPr/>
          <a:lstStyle/>
          <a:p>
            <a:fld id="{F64A6CDD-0589-0C41-9A87-1C2C7F8F9090}" type="datetimeFigureOut">
              <a:rPr lang="en-VN" smtClean="0"/>
              <a:t>07/31/2022</a:t>
            </a:fld>
            <a:endParaRPr lang="en-VN"/>
          </a:p>
        </p:txBody>
      </p:sp>
      <p:sp>
        <p:nvSpPr>
          <p:cNvPr id="6" name="Footer Placeholder 5">
            <a:extLst>
              <a:ext uri="{FF2B5EF4-FFF2-40B4-BE49-F238E27FC236}">
                <a16:creationId xmlns:a16="http://schemas.microsoft.com/office/drawing/2014/main" id="{AC5DCED3-D559-0F4D-ACCF-502E8390B8F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9F1D642-145F-0248-A194-53F656DE45F5}"/>
              </a:ext>
            </a:extLst>
          </p:cNvPr>
          <p:cNvSpPr>
            <a:spLocks noGrp="1"/>
          </p:cNvSpPr>
          <p:nvPr>
            <p:ph type="sldNum" sz="quarter" idx="12"/>
          </p:nvPr>
        </p:nvSpPr>
        <p:spPr/>
        <p:txBody>
          <a:bodyPr/>
          <a:lstStyle/>
          <a:p>
            <a:fld id="{2428D4FB-8075-6140-B413-8581C6C91625}" type="slidenum">
              <a:rPr lang="en-VN" smtClean="0"/>
              <a:t>‹#›</a:t>
            </a:fld>
            <a:endParaRPr lang="en-VN"/>
          </a:p>
        </p:txBody>
      </p:sp>
    </p:spTree>
    <p:extLst>
      <p:ext uri="{BB962C8B-B14F-4D97-AF65-F5344CB8AC3E}">
        <p14:creationId xmlns:p14="http://schemas.microsoft.com/office/powerpoint/2010/main" val="345278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3F5C-BD36-D447-BFFB-9349CBF945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D82D48F7-43CB-B243-A44E-48B1E76F82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697C1F51-DEAD-2644-A70F-12F7F2CE5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BDEE3-34DA-1F4A-A2F4-73703D3459CA}"/>
              </a:ext>
            </a:extLst>
          </p:cNvPr>
          <p:cNvSpPr>
            <a:spLocks noGrp="1"/>
          </p:cNvSpPr>
          <p:nvPr>
            <p:ph type="dt" sz="half" idx="10"/>
          </p:nvPr>
        </p:nvSpPr>
        <p:spPr/>
        <p:txBody>
          <a:bodyPr/>
          <a:lstStyle/>
          <a:p>
            <a:fld id="{F64A6CDD-0589-0C41-9A87-1C2C7F8F9090}" type="datetimeFigureOut">
              <a:rPr lang="en-VN" smtClean="0"/>
              <a:t>07/31/2022</a:t>
            </a:fld>
            <a:endParaRPr lang="en-VN"/>
          </a:p>
        </p:txBody>
      </p:sp>
      <p:sp>
        <p:nvSpPr>
          <p:cNvPr id="6" name="Footer Placeholder 5">
            <a:extLst>
              <a:ext uri="{FF2B5EF4-FFF2-40B4-BE49-F238E27FC236}">
                <a16:creationId xmlns:a16="http://schemas.microsoft.com/office/drawing/2014/main" id="{E1EB4F1C-FBAE-BE48-B610-4653DAC9B45F}"/>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18F69C2-138A-8344-A9C2-811F84AACE11}"/>
              </a:ext>
            </a:extLst>
          </p:cNvPr>
          <p:cNvSpPr>
            <a:spLocks noGrp="1"/>
          </p:cNvSpPr>
          <p:nvPr>
            <p:ph type="sldNum" sz="quarter" idx="12"/>
          </p:nvPr>
        </p:nvSpPr>
        <p:spPr/>
        <p:txBody>
          <a:bodyPr/>
          <a:lstStyle/>
          <a:p>
            <a:fld id="{2428D4FB-8075-6140-B413-8581C6C91625}" type="slidenum">
              <a:rPr lang="en-VN" smtClean="0"/>
              <a:t>‹#›</a:t>
            </a:fld>
            <a:endParaRPr lang="en-VN"/>
          </a:p>
        </p:txBody>
      </p:sp>
    </p:spTree>
    <p:extLst>
      <p:ext uri="{BB962C8B-B14F-4D97-AF65-F5344CB8AC3E}">
        <p14:creationId xmlns:p14="http://schemas.microsoft.com/office/powerpoint/2010/main" val="219891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42F037-46BB-A741-90C5-6CC77A417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798A8D01-875D-6E45-9BB6-F534C34BBA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AC3EF6D-2DC7-104C-991F-5A1AF3163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A6CDD-0589-0C41-9A87-1C2C7F8F9090}" type="datetimeFigureOut">
              <a:rPr lang="en-VN" smtClean="0"/>
              <a:t>07/31/2022</a:t>
            </a:fld>
            <a:endParaRPr lang="en-VN"/>
          </a:p>
        </p:txBody>
      </p:sp>
      <p:sp>
        <p:nvSpPr>
          <p:cNvPr id="5" name="Footer Placeholder 4">
            <a:extLst>
              <a:ext uri="{FF2B5EF4-FFF2-40B4-BE49-F238E27FC236}">
                <a16:creationId xmlns:a16="http://schemas.microsoft.com/office/drawing/2014/main" id="{523C51EE-A074-C047-B5CF-687975B77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CD56DC01-5B4A-C54D-B2E5-FE87B9E29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8D4FB-8075-6140-B413-8581C6C91625}" type="slidenum">
              <a:rPr lang="en-VN" smtClean="0"/>
              <a:t>‹#›</a:t>
            </a:fld>
            <a:endParaRPr lang="en-VN"/>
          </a:p>
        </p:txBody>
      </p:sp>
    </p:spTree>
    <p:extLst>
      <p:ext uri="{BB962C8B-B14F-4D97-AF65-F5344CB8AC3E}">
        <p14:creationId xmlns:p14="http://schemas.microsoft.com/office/powerpoint/2010/main" val="386096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 Id="rId9" Type="http://schemas.openxmlformats.org/officeDocument/2006/relationships/image" Target="../media/image8.tif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6E9759-2CE2-4746-8616-E725785827C9}"/>
              </a:ext>
            </a:extLst>
          </p:cNvPr>
          <p:cNvPicPr>
            <a:picLocks noChangeAspect="1"/>
          </p:cNvPicPr>
          <p:nvPr/>
        </p:nvPicPr>
        <p:blipFill>
          <a:blip r:embed="rId2"/>
          <a:stretch>
            <a:fillRect/>
          </a:stretch>
        </p:blipFill>
        <p:spPr>
          <a:xfrm>
            <a:off x="8509000" y="0"/>
            <a:ext cx="3683000" cy="2133600"/>
          </a:xfrm>
          <a:prstGeom prst="rect">
            <a:avLst/>
          </a:prstGeom>
        </p:spPr>
      </p:pic>
      <p:pic>
        <p:nvPicPr>
          <p:cNvPr id="6" name="Picture 5">
            <a:extLst>
              <a:ext uri="{FF2B5EF4-FFF2-40B4-BE49-F238E27FC236}">
                <a16:creationId xmlns:a16="http://schemas.microsoft.com/office/drawing/2014/main" id="{6CCA95B2-9F7C-364E-BA4B-8AB47F86B8C6}"/>
              </a:ext>
            </a:extLst>
          </p:cNvPr>
          <p:cNvPicPr>
            <a:picLocks noChangeAspect="1"/>
          </p:cNvPicPr>
          <p:nvPr/>
        </p:nvPicPr>
        <p:blipFill>
          <a:blip r:embed="rId3"/>
          <a:stretch>
            <a:fillRect/>
          </a:stretch>
        </p:blipFill>
        <p:spPr>
          <a:xfrm>
            <a:off x="4427516" y="0"/>
            <a:ext cx="4081484" cy="2133600"/>
          </a:xfrm>
          <a:prstGeom prst="rect">
            <a:avLst/>
          </a:prstGeom>
        </p:spPr>
      </p:pic>
      <p:pic>
        <p:nvPicPr>
          <p:cNvPr id="7" name="Picture 6">
            <a:extLst>
              <a:ext uri="{FF2B5EF4-FFF2-40B4-BE49-F238E27FC236}">
                <a16:creationId xmlns:a16="http://schemas.microsoft.com/office/drawing/2014/main" id="{6705FE00-1BC0-444B-8798-1CB8E008B53A}"/>
              </a:ext>
            </a:extLst>
          </p:cNvPr>
          <p:cNvPicPr>
            <a:picLocks noChangeAspect="1"/>
          </p:cNvPicPr>
          <p:nvPr/>
        </p:nvPicPr>
        <p:blipFill>
          <a:blip r:embed="rId4"/>
          <a:stretch>
            <a:fillRect/>
          </a:stretch>
        </p:blipFill>
        <p:spPr>
          <a:xfrm>
            <a:off x="0" y="0"/>
            <a:ext cx="4427516" cy="2133600"/>
          </a:xfrm>
          <a:prstGeom prst="rect">
            <a:avLst/>
          </a:prstGeom>
        </p:spPr>
      </p:pic>
      <p:pic>
        <p:nvPicPr>
          <p:cNvPr id="8" name="Picture 7">
            <a:extLst>
              <a:ext uri="{FF2B5EF4-FFF2-40B4-BE49-F238E27FC236}">
                <a16:creationId xmlns:a16="http://schemas.microsoft.com/office/drawing/2014/main" id="{56490F79-3A73-B041-92F3-F57839A1B041}"/>
              </a:ext>
            </a:extLst>
          </p:cNvPr>
          <p:cNvPicPr>
            <a:picLocks noChangeAspect="1"/>
          </p:cNvPicPr>
          <p:nvPr/>
        </p:nvPicPr>
        <p:blipFill>
          <a:blip r:embed="rId5"/>
          <a:stretch>
            <a:fillRect/>
          </a:stretch>
        </p:blipFill>
        <p:spPr>
          <a:xfrm>
            <a:off x="8509000" y="2133599"/>
            <a:ext cx="3683000" cy="2747158"/>
          </a:xfrm>
          <a:prstGeom prst="rect">
            <a:avLst/>
          </a:prstGeom>
        </p:spPr>
      </p:pic>
      <p:pic>
        <p:nvPicPr>
          <p:cNvPr id="9" name="Picture 8">
            <a:extLst>
              <a:ext uri="{FF2B5EF4-FFF2-40B4-BE49-F238E27FC236}">
                <a16:creationId xmlns:a16="http://schemas.microsoft.com/office/drawing/2014/main" id="{E6F14C04-8053-7C47-91D6-0F54462D2CF6}"/>
              </a:ext>
            </a:extLst>
          </p:cNvPr>
          <p:cNvPicPr>
            <a:picLocks noChangeAspect="1"/>
          </p:cNvPicPr>
          <p:nvPr/>
        </p:nvPicPr>
        <p:blipFill>
          <a:blip r:embed="rId6"/>
          <a:stretch>
            <a:fillRect/>
          </a:stretch>
        </p:blipFill>
        <p:spPr>
          <a:xfrm>
            <a:off x="-2" y="2133599"/>
            <a:ext cx="4427516" cy="2894562"/>
          </a:xfrm>
          <a:prstGeom prst="rect">
            <a:avLst/>
          </a:prstGeom>
        </p:spPr>
      </p:pic>
      <p:pic>
        <p:nvPicPr>
          <p:cNvPr id="10" name="Picture 9">
            <a:extLst>
              <a:ext uri="{FF2B5EF4-FFF2-40B4-BE49-F238E27FC236}">
                <a16:creationId xmlns:a16="http://schemas.microsoft.com/office/drawing/2014/main" id="{F99D413C-AF65-4E47-82E5-225FF974B545}"/>
              </a:ext>
            </a:extLst>
          </p:cNvPr>
          <p:cNvPicPr>
            <a:picLocks noChangeAspect="1"/>
          </p:cNvPicPr>
          <p:nvPr/>
        </p:nvPicPr>
        <p:blipFill>
          <a:blip r:embed="rId7"/>
          <a:stretch>
            <a:fillRect/>
          </a:stretch>
        </p:blipFill>
        <p:spPr>
          <a:xfrm>
            <a:off x="8509000" y="4880757"/>
            <a:ext cx="3683000" cy="2247900"/>
          </a:xfrm>
          <a:prstGeom prst="rect">
            <a:avLst/>
          </a:prstGeom>
        </p:spPr>
      </p:pic>
      <p:pic>
        <p:nvPicPr>
          <p:cNvPr id="11" name="Picture 10">
            <a:extLst>
              <a:ext uri="{FF2B5EF4-FFF2-40B4-BE49-F238E27FC236}">
                <a16:creationId xmlns:a16="http://schemas.microsoft.com/office/drawing/2014/main" id="{DFEA9FDC-45AA-5340-BACC-E12579CED940}"/>
              </a:ext>
            </a:extLst>
          </p:cNvPr>
          <p:cNvPicPr>
            <a:picLocks noChangeAspect="1"/>
          </p:cNvPicPr>
          <p:nvPr/>
        </p:nvPicPr>
        <p:blipFill>
          <a:blip r:embed="rId8"/>
          <a:stretch>
            <a:fillRect/>
          </a:stretch>
        </p:blipFill>
        <p:spPr>
          <a:xfrm>
            <a:off x="4410528" y="4880757"/>
            <a:ext cx="4098469" cy="2017817"/>
          </a:xfrm>
          <a:prstGeom prst="rect">
            <a:avLst/>
          </a:prstGeom>
        </p:spPr>
      </p:pic>
      <p:pic>
        <p:nvPicPr>
          <p:cNvPr id="12" name="Picture 11">
            <a:extLst>
              <a:ext uri="{FF2B5EF4-FFF2-40B4-BE49-F238E27FC236}">
                <a16:creationId xmlns:a16="http://schemas.microsoft.com/office/drawing/2014/main" id="{6B4A111A-930C-D84C-826C-27BCC1B44542}"/>
              </a:ext>
            </a:extLst>
          </p:cNvPr>
          <p:cNvPicPr>
            <a:picLocks noChangeAspect="1"/>
          </p:cNvPicPr>
          <p:nvPr/>
        </p:nvPicPr>
        <p:blipFill rotWithShape="1">
          <a:blip r:embed="rId9"/>
          <a:srcRect t="7440" b="7484"/>
          <a:stretch/>
        </p:blipFill>
        <p:spPr>
          <a:xfrm>
            <a:off x="-1" y="4880757"/>
            <a:ext cx="4410529" cy="1977243"/>
          </a:xfrm>
          <a:prstGeom prst="rect">
            <a:avLst/>
          </a:prstGeom>
        </p:spPr>
      </p:pic>
      <p:sp>
        <p:nvSpPr>
          <p:cNvPr id="13" name="TextBox 12">
            <a:extLst>
              <a:ext uri="{FF2B5EF4-FFF2-40B4-BE49-F238E27FC236}">
                <a16:creationId xmlns:a16="http://schemas.microsoft.com/office/drawing/2014/main" id="{03CC03DC-9703-DE43-974D-750320DF46F9}"/>
              </a:ext>
            </a:extLst>
          </p:cNvPr>
          <p:cNvSpPr txBox="1"/>
          <p:nvPr/>
        </p:nvSpPr>
        <p:spPr>
          <a:xfrm>
            <a:off x="4427514" y="2684086"/>
            <a:ext cx="4081483" cy="769441"/>
          </a:xfrm>
          <a:prstGeom prst="rect">
            <a:avLst/>
          </a:prstGeom>
          <a:solidFill>
            <a:schemeClr val="accent4"/>
          </a:solidFill>
        </p:spPr>
        <p:txBody>
          <a:bodyPr wrap="square" rtlCol="0">
            <a:spAutoFit/>
          </a:bodyPr>
          <a:lstStyle/>
          <a:p>
            <a:pPr algn="ctr"/>
            <a:r>
              <a:rPr lang="en-VN" sz="4400" dirty="0">
                <a:latin typeface="Times New Roman" panose="02020603050405020304" pitchFamily="18" charset="0"/>
                <a:cs typeface="Times New Roman" panose="02020603050405020304" pitchFamily="18" charset="0"/>
              </a:rPr>
              <a:t>BÀI 2</a:t>
            </a:r>
          </a:p>
        </p:txBody>
      </p:sp>
      <p:sp>
        <p:nvSpPr>
          <p:cNvPr id="14" name="TextBox 13">
            <a:extLst>
              <a:ext uri="{FF2B5EF4-FFF2-40B4-BE49-F238E27FC236}">
                <a16:creationId xmlns:a16="http://schemas.microsoft.com/office/drawing/2014/main" id="{6EAB5897-A7E7-4842-9147-8A9E917F5E49}"/>
              </a:ext>
            </a:extLst>
          </p:cNvPr>
          <p:cNvSpPr txBox="1"/>
          <p:nvPr/>
        </p:nvSpPr>
        <p:spPr>
          <a:xfrm>
            <a:off x="4427514" y="3434208"/>
            <a:ext cx="4081482" cy="1446550"/>
          </a:xfrm>
          <a:prstGeom prst="rect">
            <a:avLst/>
          </a:prstGeom>
          <a:solidFill>
            <a:srgbClr val="FF0000"/>
          </a:solidFill>
        </p:spPr>
        <p:txBody>
          <a:bodyPr wrap="square" rtlCol="0">
            <a:spAutoFit/>
          </a:bodyPr>
          <a:lstStyle/>
          <a:p>
            <a:pPr algn="ctr"/>
            <a:r>
              <a:rPr lang="en-VN" sz="8800" dirty="0">
                <a:solidFill>
                  <a:srgbClr val="FFFF00"/>
                </a:solidFill>
                <a:latin typeface="Times New Roman" panose="02020603050405020304" pitchFamily="18" charset="0"/>
                <a:cs typeface="Times New Roman" panose="02020603050405020304" pitchFamily="18" charset="0"/>
              </a:rPr>
              <a:t>LIPID</a:t>
            </a:r>
          </a:p>
        </p:txBody>
      </p:sp>
    </p:spTree>
    <p:extLst>
      <p:ext uri="{BB962C8B-B14F-4D97-AF65-F5344CB8AC3E}">
        <p14:creationId xmlns:p14="http://schemas.microsoft.com/office/powerpoint/2010/main" val="1286961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EDCBDB-369D-F045-9A59-792C5BACC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208" y="778128"/>
            <a:ext cx="1704762" cy="952381"/>
          </a:xfrm>
          <a:prstGeom prst="rect">
            <a:avLst/>
          </a:prstGeom>
        </p:spPr>
      </p:pic>
      <p:sp>
        <p:nvSpPr>
          <p:cNvPr id="4" name="Line Callout 1 3">
            <a:extLst>
              <a:ext uri="{FF2B5EF4-FFF2-40B4-BE49-F238E27FC236}">
                <a16:creationId xmlns:a16="http://schemas.microsoft.com/office/drawing/2014/main" id="{01FE77CA-0650-5144-81CD-ED7955FA7089}"/>
              </a:ext>
            </a:extLst>
          </p:cNvPr>
          <p:cNvSpPr/>
          <p:nvPr/>
        </p:nvSpPr>
        <p:spPr>
          <a:xfrm>
            <a:off x="8114446" y="0"/>
            <a:ext cx="2362200" cy="835225"/>
          </a:xfrm>
          <a:prstGeom prst="borderCallout1">
            <a:avLst>
              <a:gd name="adj1" fmla="val 18750"/>
              <a:gd name="adj2" fmla="val -8333"/>
              <a:gd name="adj3" fmla="val 98172"/>
              <a:gd name="adj4" fmla="val -51044"/>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chemeClr val="tx2"/>
                </a:solidFill>
                <a:latin typeface=".VnTifani HeavyH" panose="020B7200000000000000" pitchFamily="34" charset="0"/>
              </a:rPr>
              <a:t>C</a:t>
            </a:r>
            <a:r>
              <a:rPr lang="en-US" sz="2400" b="1" baseline="-25000" dirty="0">
                <a:solidFill>
                  <a:schemeClr val="tx2"/>
                </a:solidFill>
                <a:latin typeface=".VnTifani HeavyH" panose="020B7200000000000000" pitchFamily="34" charset="0"/>
              </a:rPr>
              <a:t>17</a:t>
            </a:r>
            <a:r>
              <a:rPr lang="en-US" sz="2400" b="1" dirty="0">
                <a:solidFill>
                  <a:schemeClr val="tx2"/>
                </a:solidFill>
                <a:latin typeface=".VnTifani HeavyH" panose="020B7200000000000000" pitchFamily="34" charset="0"/>
              </a:rPr>
              <a:t>H</a:t>
            </a:r>
            <a:r>
              <a:rPr lang="en-US" sz="2400" b="1" baseline="-25000" dirty="0">
                <a:solidFill>
                  <a:schemeClr val="tx2"/>
                </a:solidFill>
                <a:latin typeface=".VnTifani HeavyH" panose="020B7200000000000000" pitchFamily="34" charset="0"/>
              </a:rPr>
              <a:t>35</a:t>
            </a:r>
            <a:r>
              <a:rPr lang="en-US" sz="2400" b="1" dirty="0">
                <a:solidFill>
                  <a:schemeClr val="tx2"/>
                </a:solidFill>
                <a:latin typeface=".VnTifani HeavyH" panose="020B7200000000000000" pitchFamily="34" charset="0"/>
              </a:rPr>
              <a:t>COOH</a:t>
            </a:r>
            <a:endParaRPr lang="vi-VN" sz="2400" dirty="0"/>
          </a:p>
        </p:txBody>
      </p:sp>
      <p:sp>
        <p:nvSpPr>
          <p:cNvPr id="5" name="Cloud Callout 4">
            <a:extLst>
              <a:ext uri="{FF2B5EF4-FFF2-40B4-BE49-F238E27FC236}">
                <a16:creationId xmlns:a16="http://schemas.microsoft.com/office/drawing/2014/main" id="{C9EBC7F1-A712-C942-8364-15929B1ED125}"/>
              </a:ext>
            </a:extLst>
          </p:cNvPr>
          <p:cNvSpPr/>
          <p:nvPr/>
        </p:nvSpPr>
        <p:spPr>
          <a:xfrm>
            <a:off x="7246084" y="1294324"/>
            <a:ext cx="2392362" cy="1245877"/>
          </a:xfrm>
          <a:prstGeom prst="cloudCallou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dirty="0" err="1"/>
              <a:t>Axit</a:t>
            </a:r>
            <a:r>
              <a:rPr lang="en-US" sz="2800" dirty="0"/>
              <a:t> stearic</a:t>
            </a:r>
            <a:endParaRPr lang="vi-VN" sz="2800" dirty="0"/>
          </a:p>
        </p:txBody>
      </p:sp>
      <p:pic>
        <p:nvPicPr>
          <p:cNvPr id="6" name="Picture 7" descr="beo%20phi%20(3)_VRZO">
            <a:extLst>
              <a:ext uri="{FF2B5EF4-FFF2-40B4-BE49-F238E27FC236}">
                <a16:creationId xmlns:a16="http://schemas.microsoft.com/office/drawing/2014/main" id="{3F07239B-C880-7543-87DA-C63F92872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846" y="562053"/>
            <a:ext cx="3744913" cy="228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http://webgiamcan.org/upload_images1/_giam-can-nhanh-cho-tre-em/tre_beo3.jpg">
            <a:extLst>
              <a:ext uri="{FF2B5EF4-FFF2-40B4-BE49-F238E27FC236}">
                <a16:creationId xmlns:a16="http://schemas.microsoft.com/office/drawing/2014/main" id="{6993FB07-0EAC-094B-A9F2-466AC0B93E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896" y="4089984"/>
            <a:ext cx="1858962"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Callout 1 7">
            <a:extLst>
              <a:ext uri="{FF2B5EF4-FFF2-40B4-BE49-F238E27FC236}">
                <a16:creationId xmlns:a16="http://schemas.microsoft.com/office/drawing/2014/main" id="{B1F03922-FB26-6649-BD97-62ECD74C5955}"/>
              </a:ext>
            </a:extLst>
          </p:cNvPr>
          <p:cNvSpPr/>
          <p:nvPr/>
        </p:nvSpPr>
        <p:spPr>
          <a:xfrm>
            <a:off x="7334181" y="3531419"/>
            <a:ext cx="4188584" cy="1566862"/>
          </a:xfrm>
          <a:prstGeom prst="borderCallout1">
            <a:avLst>
              <a:gd name="adj1" fmla="val 33340"/>
              <a:gd name="adj2" fmla="val -488"/>
              <a:gd name="adj3" fmla="val 79673"/>
              <a:gd name="adj4" fmla="val -23324"/>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b="1" dirty="0">
                <a:solidFill>
                  <a:schemeClr val="tx2"/>
                </a:solidFill>
                <a:latin typeface=".VnTifani HeavyH" panose="020B7200000000000000" pitchFamily="34" charset="0"/>
              </a:rPr>
              <a:t>C</a:t>
            </a:r>
            <a:r>
              <a:rPr lang="en-US" sz="3200" b="1" baseline="-25000" dirty="0">
                <a:solidFill>
                  <a:schemeClr val="tx2"/>
                </a:solidFill>
                <a:latin typeface=".VnTifani HeavyH" panose="020B7200000000000000" pitchFamily="34" charset="0"/>
              </a:rPr>
              <a:t>15</a:t>
            </a:r>
            <a:r>
              <a:rPr lang="en-US" sz="3200" b="1" dirty="0">
                <a:solidFill>
                  <a:schemeClr val="tx2"/>
                </a:solidFill>
                <a:latin typeface=".VnTifani HeavyH" panose="020B7200000000000000" pitchFamily="34" charset="0"/>
              </a:rPr>
              <a:t>H</a:t>
            </a:r>
            <a:r>
              <a:rPr lang="en-US" sz="3200" b="1" baseline="-25000" dirty="0">
                <a:solidFill>
                  <a:schemeClr val="tx2"/>
                </a:solidFill>
                <a:latin typeface=".VnTifani HeavyH" panose="020B7200000000000000" pitchFamily="34" charset="0"/>
              </a:rPr>
              <a:t>31</a:t>
            </a:r>
            <a:r>
              <a:rPr lang="en-US" sz="3200" b="1" dirty="0">
                <a:solidFill>
                  <a:schemeClr val="tx2"/>
                </a:solidFill>
                <a:latin typeface=".VnTifani HeavyH" panose="020B7200000000000000" pitchFamily="34" charset="0"/>
              </a:rPr>
              <a:t>COOH</a:t>
            </a:r>
          </a:p>
          <a:p>
            <a:pPr algn="ctr">
              <a:defRPr/>
            </a:pPr>
            <a:r>
              <a:rPr lang="en-US" sz="3200" b="1" dirty="0" err="1">
                <a:solidFill>
                  <a:srgbClr val="FF3300"/>
                </a:solidFill>
                <a:latin typeface="Times New Roman" panose="02020603050405020304" pitchFamily="18" charset="0"/>
                <a:cs typeface="Times New Roman" panose="02020603050405020304" pitchFamily="18" charset="0"/>
              </a:rPr>
              <a:t>Axit</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Panmitic</a:t>
            </a:r>
            <a:endParaRPr lang="vi-VN" sz="3200" dirty="0">
              <a:solidFill>
                <a:srgbClr val="FF33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AF3B0B3-19CA-754E-8B48-0EEBAB3BD0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5887" y="4645966"/>
            <a:ext cx="2223038" cy="209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2CAE94B0-37F4-7449-A0B1-C4AFA4FE44A2}"/>
              </a:ext>
            </a:extLst>
          </p:cNvPr>
          <p:cNvSpPr txBox="1"/>
          <p:nvPr/>
        </p:nvSpPr>
        <p:spPr>
          <a:xfrm>
            <a:off x="439241" y="961930"/>
            <a:ext cx="518091" cy="584775"/>
          </a:xfrm>
          <a:prstGeom prst="rect">
            <a:avLst/>
          </a:prstGeom>
          <a:noFill/>
        </p:spPr>
        <p:txBody>
          <a:bodyPr wrap="none" rtlCol="0">
            <a:spAutoFit/>
          </a:bodyPr>
          <a:lstStyle/>
          <a:p>
            <a:r>
              <a:rPr lang="en-VN" sz="3200" dirty="0"/>
              <a:t>1)</a:t>
            </a:r>
          </a:p>
        </p:txBody>
      </p:sp>
      <p:sp>
        <p:nvSpPr>
          <p:cNvPr id="11" name="TextBox 10">
            <a:extLst>
              <a:ext uri="{FF2B5EF4-FFF2-40B4-BE49-F238E27FC236}">
                <a16:creationId xmlns:a16="http://schemas.microsoft.com/office/drawing/2014/main" id="{C23CBC37-3F1E-B745-8048-338DFBCF1FF3}"/>
              </a:ext>
            </a:extLst>
          </p:cNvPr>
          <p:cNvSpPr txBox="1"/>
          <p:nvPr/>
        </p:nvSpPr>
        <p:spPr>
          <a:xfrm>
            <a:off x="439241" y="4353578"/>
            <a:ext cx="518091" cy="584775"/>
          </a:xfrm>
          <a:prstGeom prst="rect">
            <a:avLst/>
          </a:prstGeom>
          <a:noFill/>
        </p:spPr>
        <p:txBody>
          <a:bodyPr wrap="none" rtlCol="0">
            <a:spAutoFit/>
          </a:bodyPr>
          <a:lstStyle/>
          <a:p>
            <a:r>
              <a:rPr lang="en-VN" sz="3200" dirty="0"/>
              <a:t>2)</a:t>
            </a:r>
          </a:p>
        </p:txBody>
      </p:sp>
    </p:spTree>
    <p:extLst>
      <p:ext uri="{BB962C8B-B14F-4D97-AF65-F5344CB8AC3E}">
        <p14:creationId xmlns:p14="http://schemas.microsoft.com/office/powerpoint/2010/main" val="14316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999EBA-1861-504B-85F1-C34076BF6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046" y="1062797"/>
            <a:ext cx="2330889" cy="952381"/>
          </a:xfrm>
          <a:prstGeom prst="rect">
            <a:avLst/>
          </a:prstGeom>
        </p:spPr>
      </p:pic>
      <p:pic>
        <p:nvPicPr>
          <p:cNvPr id="4" name="Picture 3">
            <a:extLst>
              <a:ext uri="{FF2B5EF4-FFF2-40B4-BE49-F238E27FC236}">
                <a16:creationId xmlns:a16="http://schemas.microsoft.com/office/drawing/2014/main" id="{3E223257-12DA-DB4A-B1D9-9B4DF750F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047" y="2015178"/>
            <a:ext cx="2330888" cy="1028571"/>
          </a:xfrm>
          <a:prstGeom prst="rect">
            <a:avLst/>
          </a:prstGeom>
        </p:spPr>
      </p:pic>
      <p:sp>
        <p:nvSpPr>
          <p:cNvPr id="5" name="Line Callout 1 4">
            <a:extLst>
              <a:ext uri="{FF2B5EF4-FFF2-40B4-BE49-F238E27FC236}">
                <a16:creationId xmlns:a16="http://schemas.microsoft.com/office/drawing/2014/main" id="{3D7D4866-A1C4-3E41-9CF1-EFAF71A15DAA}"/>
              </a:ext>
            </a:extLst>
          </p:cNvPr>
          <p:cNvSpPr/>
          <p:nvPr/>
        </p:nvSpPr>
        <p:spPr>
          <a:xfrm>
            <a:off x="7980458" y="311000"/>
            <a:ext cx="2546350" cy="995704"/>
          </a:xfrm>
          <a:prstGeom prst="borderCallout1">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chemeClr val="tx2"/>
                </a:solidFill>
                <a:latin typeface=".VnTifani HeavyH" panose="020B7200000000000000" pitchFamily="34" charset="0"/>
              </a:rPr>
              <a:t>C</a:t>
            </a:r>
            <a:r>
              <a:rPr lang="en-US" sz="2400" b="1" baseline="-25000" dirty="0">
                <a:solidFill>
                  <a:schemeClr val="tx2"/>
                </a:solidFill>
                <a:latin typeface=".VnTifani HeavyH" panose="020B7200000000000000" pitchFamily="34" charset="0"/>
              </a:rPr>
              <a:t>17</a:t>
            </a:r>
            <a:r>
              <a:rPr lang="en-US" sz="2400" b="1" dirty="0">
                <a:solidFill>
                  <a:schemeClr val="tx2"/>
                </a:solidFill>
                <a:latin typeface=".VnTifani HeavyH" panose="020B7200000000000000" pitchFamily="34" charset="0"/>
              </a:rPr>
              <a:t>H</a:t>
            </a:r>
            <a:r>
              <a:rPr lang="en-US" sz="2400" b="1" baseline="-25000" dirty="0">
                <a:solidFill>
                  <a:schemeClr val="tx2"/>
                </a:solidFill>
                <a:latin typeface=".VnTifani HeavyH" panose="020B7200000000000000" pitchFamily="34" charset="0"/>
              </a:rPr>
              <a:t>33</a:t>
            </a:r>
            <a:r>
              <a:rPr lang="en-US" sz="2400" b="1" dirty="0">
                <a:solidFill>
                  <a:schemeClr val="tx2"/>
                </a:solidFill>
                <a:latin typeface=".VnTifani HeavyH" panose="020B7200000000000000" pitchFamily="34" charset="0"/>
              </a:rPr>
              <a:t>COOH</a:t>
            </a:r>
            <a:endParaRPr lang="vi-VN" sz="2400" dirty="0"/>
          </a:p>
        </p:txBody>
      </p:sp>
      <p:sp>
        <p:nvSpPr>
          <p:cNvPr id="6" name="Line Callout 1 5">
            <a:extLst>
              <a:ext uri="{FF2B5EF4-FFF2-40B4-BE49-F238E27FC236}">
                <a16:creationId xmlns:a16="http://schemas.microsoft.com/office/drawing/2014/main" id="{38B345D7-FA02-654D-AA7F-553A0DCBC10C}"/>
              </a:ext>
            </a:extLst>
          </p:cNvPr>
          <p:cNvSpPr/>
          <p:nvPr/>
        </p:nvSpPr>
        <p:spPr>
          <a:xfrm>
            <a:off x="7794721" y="1789241"/>
            <a:ext cx="2732087" cy="1147825"/>
          </a:xfrm>
          <a:prstGeom prst="borderCallout1">
            <a:avLst>
              <a:gd name="adj1" fmla="val 18750"/>
              <a:gd name="adj2" fmla="val -8333"/>
              <a:gd name="adj3" fmla="val -11801"/>
              <a:gd name="adj4" fmla="val -34836"/>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600" dirty="0" err="1"/>
              <a:t>Axit</a:t>
            </a:r>
            <a:r>
              <a:rPr lang="en-US" sz="3600" dirty="0"/>
              <a:t> oleic</a:t>
            </a:r>
            <a:endParaRPr lang="vi-VN" sz="3600" dirty="0"/>
          </a:p>
        </p:txBody>
      </p:sp>
      <p:pic>
        <p:nvPicPr>
          <p:cNvPr id="7" name="Picture 6" descr="394">
            <a:extLst>
              <a:ext uri="{FF2B5EF4-FFF2-40B4-BE49-F238E27FC236}">
                <a16:creationId xmlns:a16="http://schemas.microsoft.com/office/drawing/2014/main" id="{9FEE4A49-7819-E84F-9C6B-002575406B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5683" y="731943"/>
            <a:ext cx="2057400" cy="208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648E3C8-CE21-B949-AD1C-1930C489CADE}"/>
              </a:ext>
            </a:extLst>
          </p:cNvPr>
          <p:cNvSpPr txBox="1"/>
          <p:nvPr/>
        </p:nvSpPr>
        <p:spPr>
          <a:xfrm>
            <a:off x="1124036" y="1187817"/>
            <a:ext cx="518091" cy="584775"/>
          </a:xfrm>
          <a:prstGeom prst="rect">
            <a:avLst/>
          </a:prstGeom>
          <a:noFill/>
        </p:spPr>
        <p:txBody>
          <a:bodyPr wrap="none" rtlCol="0">
            <a:spAutoFit/>
          </a:bodyPr>
          <a:lstStyle/>
          <a:p>
            <a:r>
              <a:rPr lang="en-VN" sz="3200" dirty="0"/>
              <a:t>3)</a:t>
            </a:r>
          </a:p>
        </p:txBody>
      </p:sp>
      <p:sp>
        <p:nvSpPr>
          <p:cNvPr id="9" name="Line Callout 1 8">
            <a:extLst>
              <a:ext uri="{FF2B5EF4-FFF2-40B4-BE49-F238E27FC236}">
                <a16:creationId xmlns:a16="http://schemas.microsoft.com/office/drawing/2014/main" id="{FA98D061-57C4-FE44-8EFB-4C0F2293445D}"/>
              </a:ext>
            </a:extLst>
          </p:cNvPr>
          <p:cNvSpPr/>
          <p:nvPr/>
        </p:nvSpPr>
        <p:spPr>
          <a:xfrm>
            <a:off x="9159654" y="4285396"/>
            <a:ext cx="2546350" cy="1323833"/>
          </a:xfrm>
          <a:prstGeom prst="borderCallout1">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chemeClr val="tx2"/>
                </a:solidFill>
                <a:latin typeface=".VnTifani HeavyH" panose="020B7200000000000000" pitchFamily="34" charset="0"/>
              </a:rPr>
              <a:t>C</a:t>
            </a:r>
            <a:r>
              <a:rPr lang="en-US" sz="2400" b="1" baseline="-25000" dirty="0">
                <a:solidFill>
                  <a:schemeClr val="tx2"/>
                </a:solidFill>
                <a:latin typeface=".VnTifani HeavyH" panose="020B7200000000000000" pitchFamily="34" charset="0"/>
              </a:rPr>
              <a:t>17</a:t>
            </a:r>
            <a:r>
              <a:rPr lang="en-US" sz="2400" b="1" dirty="0">
                <a:solidFill>
                  <a:schemeClr val="tx2"/>
                </a:solidFill>
                <a:latin typeface=".VnTifani HeavyH" panose="020B7200000000000000" pitchFamily="34" charset="0"/>
              </a:rPr>
              <a:t>H</a:t>
            </a:r>
            <a:r>
              <a:rPr lang="en-US" sz="2400" b="1" baseline="-25000" dirty="0">
                <a:solidFill>
                  <a:schemeClr val="tx2"/>
                </a:solidFill>
                <a:latin typeface=".VnTifani HeavyH" panose="020B7200000000000000" pitchFamily="34" charset="0"/>
              </a:rPr>
              <a:t>31</a:t>
            </a:r>
            <a:r>
              <a:rPr lang="en-US" sz="2400" b="1" dirty="0">
                <a:solidFill>
                  <a:schemeClr val="tx2"/>
                </a:solidFill>
                <a:latin typeface=".VnTifani HeavyH" panose="020B7200000000000000" pitchFamily="34" charset="0"/>
              </a:rPr>
              <a:t>COOH</a:t>
            </a:r>
          </a:p>
          <a:p>
            <a:pPr algn="ctr">
              <a:defRPr/>
            </a:pPr>
            <a:r>
              <a:rPr lang="en-US" sz="2800" b="1" dirty="0" err="1">
                <a:solidFill>
                  <a:srgbClr val="FF3300"/>
                </a:solidFill>
                <a:latin typeface="Times New Roman" panose="02020603050405020304" pitchFamily="18" charset="0"/>
                <a:cs typeface="Times New Roman" panose="02020603050405020304" pitchFamily="18" charset="0"/>
              </a:rPr>
              <a:t>Axit</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lioleic</a:t>
            </a:r>
            <a:endParaRPr lang="vi-VN" sz="2800" b="1" dirty="0">
              <a:solidFill>
                <a:srgbClr val="FF33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0797EA71-0830-B04D-BE4A-B048922CBE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1809" y="3372050"/>
            <a:ext cx="2911205" cy="328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FB83069B-0CBD-5B49-9192-AA3B1AEEB717}"/>
              </a:ext>
            </a:extLst>
          </p:cNvPr>
          <p:cNvSpPr txBox="1"/>
          <p:nvPr/>
        </p:nvSpPr>
        <p:spPr>
          <a:xfrm>
            <a:off x="1061240" y="3700621"/>
            <a:ext cx="643681" cy="584775"/>
          </a:xfrm>
          <a:prstGeom prst="rect">
            <a:avLst/>
          </a:prstGeom>
          <a:noFill/>
        </p:spPr>
        <p:txBody>
          <a:bodyPr wrap="square" rtlCol="0">
            <a:spAutoFit/>
          </a:bodyPr>
          <a:lstStyle/>
          <a:p>
            <a:r>
              <a:rPr lang="en-VN" sz="3200" dirty="0"/>
              <a:t>4)</a:t>
            </a:r>
          </a:p>
        </p:txBody>
      </p:sp>
    </p:spTree>
    <p:extLst>
      <p:ext uri="{BB962C8B-B14F-4D97-AF65-F5344CB8AC3E}">
        <p14:creationId xmlns:p14="http://schemas.microsoft.com/office/powerpoint/2010/main" val="333793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edg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BCC7AF-C5F1-4A08-9CB7-698D556C0AF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1FE9B40-DEBE-46CC-9D28-990E7E073B3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40956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28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53825"/>
            <a:ext cx="12192000" cy="101886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US" sz="2400" b="1" u="sng" dirty="0">
                <a:solidFill>
                  <a:srgbClr val="FF0000"/>
                </a:solidFill>
                <a:latin typeface="Times New Roman" panose="02020603050405020304" pitchFamily="18" charset="0"/>
                <a:cs typeface="Times New Roman" panose="02020603050405020304" pitchFamily="18" charset="0"/>
              </a:rPr>
              <a:t>B. CHẤT BÉO.</a:t>
            </a:r>
            <a:endParaRPr lang="en-US" sz="2400" b="1" dirty="0">
              <a:solidFill>
                <a:srgbClr val="FF0000"/>
              </a:solidFill>
              <a:latin typeface="Times New Roman" panose="02020603050405020304" pitchFamily="18" charset="0"/>
              <a:cs typeface="Times New Roman" panose="02020603050405020304" pitchFamily="18" charset="0"/>
            </a:endParaRPr>
          </a:p>
          <a:p>
            <a:pPr>
              <a:lnSpc>
                <a:spcPct val="114000"/>
              </a:lnSpc>
            </a:pPr>
            <a:r>
              <a:rPr lang="en-US" sz="2200" b="1" u="sng" dirty="0">
                <a:solidFill>
                  <a:srgbClr val="FF0000"/>
                </a:solidFill>
                <a:latin typeface="Times New Roman" panose="02020603050405020304" pitchFamily="18" charset="0"/>
                <a:cs typeface="Times New Roman" panose="02020603050405020304" pitchFamily="18" charset="0"/>
              </a:rPr>
              <a:t>II. TÍNH CHẤT VẬT LÝ.</a:t>
            </a:r>
          </a:p>
        </p:txBody>
      </p:sp>
      <p:sp>
        <p:nvSpPr>
          <p:cNvPr id="11" name="TextBox 10"/>
          <p:cNvSpPr txBox="1"/>
          <p:nvPr/>
        </p:nvSpPr>
        <p:spPr>
          <a:xfrm>
            <a:off x="0" y="1159263"/>
            <a:ext cx="12141398" cy="1384995"/>
          </a:xfrm>
          <a:prstGeom prst="rect">
            <a:avLst/>
          </a:prstGeom>
          <a:noFill/>
        </p:spPr>
        <p:txBody>
          <a:bodyPr wrap="square" rtlCol="0">
            <a:spAutoFit/>
          </a:bodyPr>
          <a:lstStyle/>
          <a:p>
            <a:pPr algn="just"/>
            <a:r>
              <a:rPr lang="en-US" altLang="vi-VN" sz="2800" dirty="0">
                <a:latin typeface="Times New Roman" panose="02020603050405020304" pitchFamily="18" charset="0"/>
                <a:cs typeface="Times New Roman" panose="02020603050405020304" pitchFamily="18" charset="0"/>
              </a:rPr>
              <a:t>- Ở </a:t>
            </a:r>
            <a:r>
              <a:rPr lang="en-US" altLang="vi-VN" sz="2800" dirty="0" err="1">
                <a:latin typeface="Times New Roman" panose="02020603050405020304" pitchFamily="18" charset="0"/>
                <a:cs typeface="Times New Roman" panose="02020603050405020304" pitchFamily="18" charset="0"/>
              </a:rPr>
              <a:t>điều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kiện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thường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Là</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chất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lỏng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dầu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hoặc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rắn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mỡ</a:t>
            </a:r>
            <a:r>
              <a:rPr lang="en-US" altLang="vi-VN" sz="2800" dirty="0">
                <a:latin typeface="Times New Roman" panose="02020603050405020304" pitchFamily="18" charset="0"/>
                <a:cs typeface="Times New Roman" panose="02020603050405020304" pitchFamily="18" charset="0"/>
              </a:rPr>
              <a:t>)</a:t>
            </a:r>
            <a:r>
              <a:rPr lang="vi-VN" altLang="vi-VN" sz="2800" dirty="0">
                <a:solidFill>
                  <a:srgbClr val="0000CC"/>
                </a:solidFill>
                <a:latin typeface="+mj-lt"/>
                <a:cs typeface="Arial" panose="020B0604020202020204" pitchFamily="34" charset="0"/>
              </a:rPr>
              <a:t>.</a:t>
            </a:r>
            <a:endParaRPr lang="en-US" altLang="vi-VN" sz="2800" dirty="0">
              <a:solidFill>
                <a:srgbClr val="0000CC"/>
              </a:solidFill>
              <a:latin typeface="+mj-lt"/>
              <a:cs typeface="Arial" panose="020B0604020202020204" pitchFamily="34" charset="0"/>
            </a:endParaRPr>
          </a:p>
          <a:p>
            <a:pPr algn="just"/>
            <a:r>
              <a:rPr lang="en-US" altLang="vi-VN" sz="2800" dirty="0">
                <a:solidFill>
                  <a:srgbClr val="0000CC"/>
                </a:solidFill>
                <a:latin typeface="+mj-lt"/>
                <a:cs typeface="Arial" panose="020B0604020202020204" pitchFamily="34" charset="0"/>
              </a:rPr>
              <a:t>   </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Trạng</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thái</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lỏng</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Khi</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chất</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béo</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có</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gốc</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axit</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béo</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chủ</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yếu</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không</a:t>
            </a:r>
            <a:r>
              <a:rPr lang="en-US" altLang="vi-VN" sz="2800" dirty="0">
                <a:solidFill>
                  <a:srgbClr val="0000CC"/>
                </a:solidFill>
                <a:latin typeface="Times New Roman" panose="02020603050405020304" pitchFamily="18" charset="0"/>
                <a:cs typeface="Times New Roman" panose="02020603050405020304" pitchFamily="18" charset="0"/>
              </a:rPr>
              <a:t> no.</a:t>
            </a:r>
          </a:p>
          <a:p>
            <a:pPr algn="just"/>
            <a:r>
              <a:rPr lang="en-US" altLang="vi-VN" sz="2800" dirty="0">
                <a:solidFill>
                  <a:srgbClr val="0000CC"/>
                </a:solidFill>
                <a:latin typeface="Times New Roman" panose="02020603050405020304" pitchFamily="18" charset="0"/>
                <a:cs typeface="Times New Roman" panose="02020603050405020304" pitchFamily="18" charset="0"/>
              </a:rPr>
              <a:t>   + </a:t>
            </a:r>
            <a:r>
              <a:rPr lang="en-US" altLang="vi-VN" sz="2800" dirty="0" err="1">
                <a:solidFill>
                  <a:srgbClr val="0000CC"/>
                </a:solidFill>
                <a:latin typeface="Times New Roman" panose="02020603050405020304" pitchFamily="18" charset="0"/>
                <a:cs typeface="Times New Roman" panose="02020603050405020304" pitchFamily="18" charset="0"/>
              </a:rPr>
              <a:t>Trạng</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thái</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rắn</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Khi</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chất</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béo</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có</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gốc</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axit</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béo</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chủ</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yếu</a:t>
            </a:r>
            <a:r>
              <a:rPr lang="en-US" altLang="vi-VN" sz="2800" dirty="0">
                <a:solidFill>
                  <a:srgbClr val="0000CC"/>
                </a:solidFill>
                <a:latin typeface="Times New Roman" panose="02020603050405020304" pitchFamily="18" charset="0"/>
                <a:cs typeface="Times New Roman" panose="02020603050405020304" pitchFamily="18" charset="0"/>
              </a:rPr>
              <a:t> no.</a:t>
            </a:r>
            <a:endParaRPr lang="vi-VN" altLang="vi-VN" sz="2800" dirty="0">
              <a:solidFill>
                <a:srgbClr val="0000CC"/>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6651" y="2802628"/>
            <a:ext cx="6141492" cy="366326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19" y="3000517"/>
            <a:ext cx="5600132" cy="3857483"/>
          </a:xfrm>
          <a:prstGeom prst="rect">
            <a:avLst/>
          </a:prstGeom>
        </p:spPr>
      </p:pic>
      <p:sp>
        <p:nvSpPr>
          <p:cNvPr id="10" name="TextBox 9">
            <a:extLst>
              <a:ext uri="{FF2B5EF4-FFF2-40B4-BE49-F238E27FC236}">
                <a16:creationId xmlns:a16="http://schemas.microsoft.com/office/drawing/2014/main" id="{A242CE9D-368A-4F41-B705-801DB8721190}"/>
              </a:ext>
            </a:extLst>
          </p:cNvPr>
          <p:cNvSpPr txBox="1"/>
          <p:nvPr/>
        </p:nvSpPr>
        <p:spPr>
          <a:xfrm>
            <a:off x="-781" y="2480111"/>
            <a:ext cx="12006262" cy="954107"/>
          </a:xfrm>
          <a:prstGeom prst="rect">
            <a:avLst/>
          </a:prstGeom>
          <a:noFill/>
        </p:spPr>
        <p:txBody>
          <a:bodyPr wrap="square">
            <a:spAutoFit/>
          </a:bodyPr>
          <a:lstStyle/>
          <a:p>
            <a:pPr algn="just"/>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Nhẹ</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hơn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nước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không</a:t>
            </a:r>
            <a:r>
              <a:rPr lang="en-US" altLang="vi-VN" sz="2800" dirty="0">
                <a:latin typeface="Times New Roman" panose="02020603050405020304" pitchFamily="18" charset="0"/>
                <a:cs typeface="Times New Roman" panose="02020603050405020304" pitchFamily="18" charset="0"/>
              </a:rPr>
              <a:t> tan </a:t>
            </a:r>
            <a:r>
              <a:rPr lang="en-US" altLang="vi-VN" sz="2800" dirty="0" err="1">
                <a:latin typeface="Times New Roman" panose="02020603050405020304" pitchFamily="18" charset="0"/>
                <a:cs typeface="Times New Roman" panose="02020603050405020304" pitchFamily="18" charset="0"/>
              </a:rPr>
              <a:t>trong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nước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nhưng</a:t>
            </a:r>
            <a:r>
              <a:rPr lang="en-US" altLang="vi-VN" sz="2800" dirty="0">
                <a:latin typeface="Times New Roman" panose="02020603050405020304" pitchFamily="18" charset="0"/>
                <a:cs typeface="Times New Roman" panose="02020603050405020304" pitchFamily="18" charset="0"/>
              </a:rPr>
              <a:t> tan </a:t>
            </a:r>
            <a:r>
              <a:rPr lang="en-US" altLang="vi-VN" sz="2800" dirty="0" err="1">
                <a:latin typeface="Times New Roman" panose="02020603050405020304" pitchFamily="18" charset="0"/>
                <a:cs typeface="Times New Roman" panose="02020603050405020304" pitchFamily="18" charset="0"/>
              </a:rPr>
              <a:t>nhiều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trong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các</a:t>
            </a:r>
            <a:r>
              <a:rPr lang="en-US" altLang="vi-VN" sz="2800" dirty="0">
                <a:latin typeface="Times New Roman" panose="02020603050405020304" pitchFamily="18" charset="0"/>
                <a:cs typeface="Times New Roman" panose="02020603050405020304" pitchFamily="18" charset="0"/>
              </a:rPr>
              <a:t> dung </a:t>
            </a:r>
            <a:r>
              <a:rPr lang="en-US" altLang="vi-VN" sz="2800" dirty="0" err="1">
                <a:latin typeface="Times New Roman" panose="02020603050405020304" pitchFamily="18" charset="0"/>
                <a:cs typeface="Times New Roman" panose="02020603050405020304" pitchFamily="18" charset="0"/>
              </a:rPr>
              <a:t>môi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hữu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cơ</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không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phân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cực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như</a:t>
            </a:r>
            <a:r>
              <a:rPr lang="en-US" altLang="vi-VN" sz="2800" dirty="0">
                <a:latin typeface="Times New Roman" panose="02020603050405020304" pitchFamily="18" charset="0"/>
                <a:cs typeface="Times New Roman" panose="02020603050405020304" pitchFamily="18" charset="0"/>
              </a:rPr>
              <a:t> benzene, </a:t>
            </a:r>
            <a:r>
              <a:rPr lang="en-US" altLang="vi-VN" sz="2800" dirty="0" err="1">
                <a:latin typeface="Times New Roman" panose="02020603050405020304" pitchFamily="18" charset="0"/>
                <a:cs typeface="Times New Roman" panose="02020603050405020304" pitchFamily="18" charset="0"/>
              </a:rPr>
              <a:t>clorofom</a:t>
            </a:r>
            <a:r>
              <a:rPr lang="en-US" altLang="vi-VN" sz="2800" dirty="0">
                <a:latin typeface="Times New Roman" panose="02020603050405020304" pitchFamily="18" charset="0"/>
                <a:cs typeface="Times New Roman" panose="02020603050405020304" pitchFamily="18" charset="0"/>
              </a:rPr>
              <a:t>…….</a:t>
            </a:r>
            <a:endParaRPr lang="vi-VN" alt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32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circle(in)">
                                      <p:cBhvr>
                                        <p:cTn id="25" dur="20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circle(in)">
                                      <p:cBhvr>
                                        <p:cTn id="30"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03E2598-E47B-5E4B-946C-1ECC51445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21" y="2048635"/>
            <a:ext cx="2330889" cy="952381"/>
          </a:xfrm>
          <a:prstGeom prst="rect">
            <a:avLst/>
          </a:prstGeom>
        </p:spPr>
      </p:pic>
      <p:pic>
        <p:nvPicPr>
          <p:cNvPr id="14" name="Picture 13">
            <a:extLst>
              <a:ext uri="{FF2B5EF4-FFF2-40B4-BE49-F238E27FC236}">
                <a16:creationId xmlns:a16="http://schemas.microsoft.com/office/drawing/2014/main" id="{D3B02AFE-81E8-E040-8F15-8F6429B76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922" y="3001016"/>
            <a:ext cx="2330888" cy="1028571"/>
          </a:xfrm>
          <a:prstGeom prst="rect">
            <a:avLst/>
          </a:prstGeom>
        </p:spPr>
      </p:pic>
      <p:pic>
        <p:nvPicPr>
          <p:cNvPr id="15" name="Picture 14">
            <a:extLst>
              <a:ext uri="{FF2B5EF4-FFF2-40B4-BE49-F238E27FC236}">
                <a16:creationId xmlns:a16="http://schemas.microsoft.com/office/drawing/2014/main" id="{9AA1C477-8981-9C46-BB98-6BB002F62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297" y="3001016"/>
            <a:ext cx="2304869" cy="1209524"/>
          </a:xfrm>
          <a:prstGeom prst="rect">
            <a:avLst/>
          </a:prstGeom>
        </p:spPr>
      </p:pic>
      <p:pic>
        <p:nvPicPr>
          <p:cNvPr id="16" name="Picture 15">
            <a:extLst>
              <a:ext uri="{FF2B5EF4-FFF2-40B4-BE49-F238E27FC236}">
                <a16:creationId xmlns:a16="http://schemas.microsoft.com/office/drawing/2014/main" id="{54123014-42D9-CD45-8E5D-F3FFCEA905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297" y="1924825"/>
            <a:ext cx="2304869" cy="1200000"/>
          </a:xfrm>
          <a:prstGeom prst="rect">
            <a:avLst/>
          </a:prstGeom>
        </p:spPr>
      </p:pic>
      <p:sp>
        <p:nvSpPr>
          <p:cNvPr id="17" name="Rectangle 16">
            <a:extLst>
              <a:ext uri="{FF2B5EF4-FFF2-40B4-BE49-F238E27FC236}">
                <a16:creationId xmlns:a16="http://schemas.microsoft.com/office/drawing/2014/main" id="{7895DF9F-1EC9-F54D-B8DE-223B0D7E2B32}"/>
              </a:ext>
            </a:extLst>
          </p:cNvPr>
          <p:cNvSpPr/>
          <p:nvPr/>
        </p:nvSpPr>
        <p:spPr>
          <a:xfrm>
            <a:off x="3174810" y="2048635"/>
            <a:ext cx="1651380" cy="19809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3300"/>
                </a:solidFill>
                <a:latin typeface="Times New Roman" panose="02020603050405020304" pitchFamily="18" charset="0"/>
                <a:cs typeface="Times New Roman" panose="02020603050405020304" pitchFamily="18" charset="0"/>
              </a:rPr>
              <a:t>AXIT</a:t>
            </a:r>
          </a:p>
          <a:p>
            <a:pPr algn="ctr"/>
            <a:r>
              <a:rPr lang="en-US" sz="2800" b="1" dirty="0">
                <a:solidFill>
                  <a:srgbClr val="FF3300"/>
                </a:solidFill>
                <a:latin typeface="Times New Roman" panose="02020603050405020304" pitchFamily="18" charset="0"/>
                <a:cs typeface="Times New Roman" panose="02020603050405020304" pitchFamily="18" charset="0"/>
              </a:rPr>
              <a:t>BÉO</a:t>
            </a:r>
          </a:p>
          <a:p>
            <a:pPr algn="ctr"/>
            <a:r>
              <a:rPr lang="en-US" sz="2800" b="1" dirty="0">
                <a:solidFill>
                  <a:srgbClr val="FF3300"/>
                </a:solidFill>
                <a:latin typeface="Times New Roman" panose="02020603050405020304" pitchFamily="18" charset="0"/>
                <a:cs typeface="Times New Roman" panose="02020603050405020304" pitchFamily="18" charset="0"/>
              </a:rPr>
              <a:t>NO</a:t>
            </a:r>
          </a:p>
        </p:txBody>
      </p:sp>
      <p:sp>
        <p:nvSpPr>
          <p:cNvPr id="18" name="Rectangle 17">
            <a:extLst>
              <a:ext uri="{FF2B5EF4-FFF2-40B4-BE49-F238E27FC236}">
                <a16:creationId xmlns:a16="http://schemas.microsoft.com/office/drawing/2014/main" id="{49FA6C6E-E58D-B145-B3F6-862133E49800}"/>
              </a:ext>
            </a:extLst>
          </p:cNvPr>
          <p:cNvSpPr/>
          <p:nvPr/>
        </p:nvSpPr>
        <p:spPr>
          <a:xfrm>
            <a:off x="9029700" y="1924825"/>
            <a:ext cx="1555845" cy="210476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3300"/>
                </a:solidFill>
                <a:latin typeface="Times New Roman" panose="02020603050405020304" pitchFamily="18" charset="0"/>
                <a:cs typeface="Times New Roman" panose="02020603050405020304" pitchFamily="18" charset="0"/>
              </a:rPr>
              <a:t>AXIT</a:t>
            </a:r>
          </a:p>
          <a:p>
            <a:pPr algn="ctr"/>
            <a:r>
              <a:rPr lang="en-US" sz="2800" b="1" dirty="0">
                <a:solidFill>
                  <a:srgbClr val="FF3300"/>
                </a:solidFill>
                <a:latin typeface="Times New Roman" panose="02020603050405020304" pitchFamily="18" charset="0"/>
                <a:cs typeface="Times New Roman" panose="02020603050405020304" pitchFamily="18" charset="0"/>
              </a:rPr>
              <a:t>BÉO KHÔNG</a:t>
            </a:r>
          </a:p>
          <a:p>
            <a:pPr algn="ctr"/>
            <a:r>
              <a:rPr lang="en-US" sz="2800" b="1" dirty="0">
                <a:solidFill>
                  <a:srgbClr val="FF3300"/>
                </a:solidFill>
                <a:latin typeface="Times New Roman" panose="02020603050405020304" pitchFamily="18" charset="0"/>
                <a:cs typeface="Times New Roman" panose="02020603050405020304" pitchFamily="18" charset="0"/>
              </a:rPr>
              <a:t>NO</a:t>
            </a:r>
          </a:p>
        </p:txBody>
      </p:sp>
      <p:sp>
        <p:nvSpPr>
          <p:cNvPr id="19" name="TextBox 18">
            <a:extLst>
              <a:ext uri="{FF2B5EF4-FFF2-40B4-BE49-F238E27FC236}">
                <a16:creationId xmlns:a16="http://schemas.microsoft.com/office/drawing/2014/main" id="{EC176699-C87B-B54C-8C8C-4D4FE3416C60}"/>
              </a:ext>
            </a:extLst>
          </p:cNvPr>
          <p:cNvSpPr txBox="1"/>
          <p:nvPr/>
        </p:nvSpPr>
        <p:spPr>
          <a:xfrm>
            <a:off x="485776" y="272506"/>
            <a:ext cx="5144357" cy="707886"/>
          </a:xfrm>
          <a:prstGeom prst="rect">
            <a:avLst/>
          </a:prstGeom>
          <a:solidFill>
            <a:schemeClr val="bg1"/>
          </a:solidFill>
        </p:spPr>
        <p:txBody>
          <a:bodyPr wrap="none" rtlCol="0">
            <a:spAutoFit/>
          </a:bodyPr>
          <a:lstStyle/>
          <a:p>
            <a:r>
              <a:rPr lang="en-VN" sz="4000" b="1" u="sng" dirty="0">
                <a:latin typeface="Times New Roman" panose="02020603050405020304" pitchFamily="18" charset="0"/>
                <a:cs typeface="Times New Roman" panose="02020603050405020304" pitchFamily="18" charset="0"/>
              </a:rPr>
              <a:t>Các axit béo học thuộc</a:t>
            </a:r>
          </a:p>
        </p:txBody>
      </p:sp>
      <p:sp>
        <p:nvSpPr>
          <p:cNvPr id="20" name="TextBox 19">
            <a:extLst>
              <a:ext uri="{FF2B5EF4-FFF2-40B4-BE49-F238E27FC236}">
                <a16:creationId xmlns:a16="http://schemas.microsoft.com/office/drawing/2014/main" id="{EA946224-40EE-E74E-931A-95FD6D071FCA}"/>
              </a:ext>
            </a:extLst>
          </p:cNvPr>
          <p:cNvSpPr txBox="1"/>
          <p:nvPr/>
        </p:nvSpPr>
        <p:spPr>
          <a:xfrm>
            <a:off x="843921" y="4757738"/>
            <a:ext cx="3776996" cy="1323439"/>
          </a:xfrm>
          <a:prstGeom prst="rect">
            <a:avLst/>
          </a:prstGeom>
          <a:solidFill>
            <a:srgbClr val="92D050"/>
          </a:solidFill>
        </p:spPr>
        <p:txBody>
          <a:bodyPr wrap="none" rtlCol="0">
            <a:spAutoFit/>
          </a:bodyPr>
          <a:lstStyle/>
          <a:p>
            <a:r>
              <a:rPr lang="en-VN" sz="4000" b="1" u="sng" dirty="0">
                <a:solidFill>
                  <a:srgbClr val="0070C0"/>
                </a:solidFill>
                <a:latin typeface="Times New Roman" panose="02020603050405020304" pitchFamily="18" charset="0"/>
                <a:cs typeface="Times New Roman" panose="02020603050405020304" pitchFamily="18" charset="0"/>
              </a:rPr>
              <a:t>No</a:t>
            </a:r>
            <a:r>
              <a:rPr lang="en-VN" sz="4000" b="1" dirty="0">
                <a:latin typeface="Times New Roman" panose="02020603050405020304" pitchFamily="18" charset="0"/>
                <a:cs typeface="Times New Roman" panose="02020603050405020304" pitchFamily="18" charset="0"/>
              </a:rPr>
              <a:t>: rắn</a:t>
            </a:r>
          </a:p>
          <a:p>
            <a:r>
              <a:rPr lang="en-VN" sz="4000" b="1" u="sng" dirty="0">
                <a:solidFill>
                  <a:srgbClr val="7030A0"/>
                </a:solidFill>
                <a:latin typeface="Times New Roman" panose="02020603050405020304" pitchFamily="18" charset="0"/>
                <a:cs typeface="Times New Roman" panose="02020603050405020304" pitchFamily="18" charset="0"/>
              </a:rPr>
              <a:t>Không no: </a:t>
            </a:r>
            <a:r>
              <a:rPr lang="en-VN" sz="4000" b="1" dirty="0">
                <a:latin typeface="Times New Roman" panose="02020603050405020304" pitchFamily="18" charset="0"/>
                <a:cs typeface="Times New Roman" panose="02020603050405020304" pitchFamily="18" charset="0"/>
              </a:rPr>
              <a:t>Lỏng</a:t>
            </a:r>
          </a:p>
        </p:txBody>
      </p:sp>
    </p:spTree>
    <p:extLst>
      <p:ext uri="{BB962C8B-B14F-4D97-AF65-F5344CB8AC3E}">
        <p14:creationId xmlns:p14="http://schemas.microsoft.com/office/powerpoint/2010/main" val="356979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28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23994" y="62751"/>
            <a:ext cx="10836323" cy="139941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3300"/>
                </a:solidFill>
                <a:latin typeface="Times New Roman" panose="02020603050405020304" pitchFamily="18" charset="0"/>
                <a:cs typeface="Times New Roman" panose="02020603050405020304" pitchFamily="18" charset="0"/>
              </a:rPr>
              <a:t>Dạng</a:t>
            </a:r>
            <a:r>
              <a:rPr lang="en-US" sz="2800" b="1" dirty="0">
                <a:solidFill>
                  <a:srgbClr val="FF3300"/>
                </a:solidFill>
                <a:latin typeface="Times New Roman" panose="02020603050405020304" pitchFamily="18" charset="0"/>
                <a:cs typeface="Times New Roman" panose="02020603050405020304" pitchFamily="18" charset="0"/>
              </a:rPr>
              <a:t> 1: </a:t>
            </a:r>
            <a:r>
              <a:rPr lang="en-US" sz="2800" b="1" dirty="0" err="1">
                <a:solidFill>
                  <a:srgbClr val="FF3300"/>
                </a:solidFill>
                <a:latin typeface="Times New Roman" panose="02020603050405020304" pitchFamily="18" charset="0"/>
                <a:cs typeface="Times New Roman" panose="02020603050405020304" pitchFamily="18" charset="0"/>
              </a:rPr>
              <a:t>Bài</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toán</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xác</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định</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công</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thức</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chất</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béo</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tạo</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thành</a:t>
            </a:r>
            <a:r>
              <a:rPr lang="en-US" sz="2800" b="1" dirty="0">
                <a:solidFill>
                  <a:srgbClr val="FF3300"/>
                </a:solidFill>
                <a:latin typeface="Times New Roman" panose="02020603050405020304" pitchFamily="18" charset="0"/>
                <a:cs typeface="Times New Roman" panose="02020603050405020304" pitchFamily="18" charset="0"/>
              </a:rPr>
              <a:t>:</a:t>
            </a:r>
          </a:p>
          <a:p>
            <a:pPr algn="just"/>
            <a:r>
              <a:rPr lang="en-US" sz="2800" dirty="0" err="1">
                <a:solidFill>
                  <a:srgbClr val="0000FF"/>
                </a:solidFill>
                <a:latin typeface="Times New Roman" panose="02020603050405020304" pitchFamily="18" charset="0"/>
                <a:cs typeface="Times New Roman" panose="02020603050405020304" pitchFamily="18" charset="0"/>
              </a:rPr>
              <a:t>Ví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dụ</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Đun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nóng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hỗn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hợp</a:t>
            </a:r>
            <a:r>
              <a:rPr lang="en-US" sz="2800" dirty="0">
                <a:solidFill>
                  <a:srgbClr val="0000FF"/>
                </a:solidFill>
                <a:latin typeface="Times New Roman" panose="02020603050405020304" pitchFamily="18" charset="0"/>
                <a:cs typeface="Times New Roman" panose="02020603050405020304" pitchFamily="18" charset="0"/>
              </a:rPr>
              <a:t> 2 </a:t>
            </a:r>
            <a:r>
              <a:rPr lang="en-US" sz="2800" dirty="0" err="1">
                <a:solidFill>
                  <a:srgbClr val="0000FF"/>
                </a:solidFill>
                <a:latin typeface="Times New Roman" panose="02020603050405020304" pitchFamily="18" charset="0"/>
                <a:cs typeface="Times New Roman" panose="02020603050405020304" pitchFamily="18" charset="0"/>
              </a:rPr>
              <a:t>axit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béo</a:t>
            </a:r>
            <a:r>
              <a:rPr lang="en-US" sz="2800" dirty="0">
                <a:solidFill>
                  <a:srgbClr val="0000FF"/>
                </a:solidFill>
                <a:latin typeface="Times New Roman" panose="02020603050405020304" pitchFamily="18" charset="0"/>
                <a:cs typeface="Times New Roman" panose="02020603050405020304" pitchFamily="18" charset="0"/>
              </a:rPr>
              <a:t> RCOOH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R’COOH </a:t>
            </a:r>
            <a:r>
              <a:rPr lang="en-US" sz="2800" dirty="0" err="1">
                <a:solidFill>
                  <a:srgbClr val="0000FF"/>
                </a:solidFill>
                <a:latin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glixerol</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thì</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bao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béo</a:t>
            </a:r>
            <a:r>
              <a:rPr lang="en-US" sz="2800" dirty="0">
                <a:solidFill>
                  <a:srgbClr val="0000FF"/>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300245" y="2600427"/>
            <a:ext cx="2197296" cy="1995386"/>
            <a:chOff x="1733260" y="2518537"/>
            <a:chExt cx="2197296" cy="2308239"/>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755" y="2600425"/>
              <a:ext cx="1828801" cy="2173529"/>
            </a:xfrm>
            <a:prstGeom prst="rect">
              <a:avLst/>
            </a:prstGeom>
          </p:spPr>
        </p:pic>
        <p:sp>
          <p:nvSpPr>
            <p:cNvPr id="3" name="Rectangle 2"/>
            <p:cNvSpPr/>
            <p:nvPr/>
          </p:nvSpPr>
          <p:spPr>
            <a:xfrm>
              <a:off x="1746913" y="2518537"/>
              <a:ext cx="341199" cy="661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3300"/>
                  </a:solidFill>
                  <a:latin typeface="Times New Roman" panose="02020603050405020304" pitchFamily="18" charset="0"/>
                  <a:cs typeface="Times New Roman" panose="02020603050405020304" pitchFamily="18" charset="0"/>
                </a:rPr>
                <a:t>R</a:t>
              </a:r>
            </a:p>
          </p:txBody>
        </p:sp>
        <p:sp>
          <p:nvSpPr>
            <p:cNvPr id="11" name="Rectangle 10"/>
            <p:cNvSpPr/>
            <p:nvPr/>
          </p:nvSpPr>
          <p:spPr>
            <a:xfrm>
              <a:off x="1733260" y="3370997"/>
              <a:ext cx="341199" cy="661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3300"/>
                  </a:solidFill>
                  <a:latin typeface="Times New Roman" panose="02020603050405020304" pitchFamily="18" charset="0"/>
                  <a:cs typeface="Times New Roman" panose="02020603050405020304" pitchFamily="18" charset="0"/>
                </a:rPr>
                <a:t>R</a:t>
              </a:r>
            </a:p>
          </p:txBody>
        </p:sp>
        <p:sp>
          <p:nvSpPr>
            <p:cNvPr id="12" name="Rectangle 11"/>
            <p:cNvSpPr/>
            <p:nvPr/>
          </p:nvSpPr>
          <p:spPr>
            <a:xfrm>
              <a:off x="1746908" y="4165386"/>
              <a:ext cx="341199" cy="661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3300"/>
                  </a:solidFill>
                  <a:latin typeface="Times New Roman" panose="02020603050405020304" pitchFamily="18" charset="0"/>
                  <a:cs typeface="Times New Roman" panose="02020603050405020304" pitchFamily="18" charset="0"/>
                </a:rPr>
                <a:t>R</a:t>
              </a:r>
            </a:p>
          </p:txBody>
        </p:sp>
      </p:grpSp>
      <p:grpSp>
        <p:nvGrpSpPr>
          <p:cNvPr id="39" name="Group 38"/>
          <p:cNvGrpSpPr/>
          <p:nvPr/>
        </p:nvGrpSpPr>
        <p:grpSpPr>
          <a:xfrm>
            <a:off x="2720207" y="2500765"/>
            <a:ext cx="2322400" cy="1995386"/>
            <a:chOff x="2634012" y="2629462"/>
            <a:chExt cx="2322400" cy="19953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611" y="2700251"/>
              <a:ext cx="1828801" cy="1878934"/>
            </a:xfrm>
            <a:prstGeom prst="rect">
              <a:avLst/>
            </a:prstGeom>
          </p:spPr>
        </p:pic>
        <p:sp>
          <p:nvSpPr>
            <p:cNvPr id="16" name="Rectangle 15"/>
            <p:cNvSpPr/>
            <p:nvPr/>
          </p:nvSpPr>
          <p:spPr>
            <a:xfrm>
              <a:off x="2647665" y="2629462"/>
              <a:ext cx="466303" cy="57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3300"/>
                  </a:solidFill>
                  <a:latin typeface="Times New Roman" panose="02020603050405020304" pitchFamily="18" charset="0"/>
                  <a:cs typeface="Times New Roman" panose="02020603050405020304" pitchFamily="18" charset="0"/>
                </a:rPr>
                <a:t>R’</a:t>
              </a:r>
            </a:p>
          </p:txBody>
        </p:sp>
        <p:sp>
          <p:nvSpPr>
            <p:cNvPr id="17" name="Rectangle 16"/>
            <p:cNvSpPr/>
            <p:nvPr/>
          </p:nvSpPr>
          <p:spPr>
            <a:xfrm>
              <a:off x="2634012" y="3366382"/>
              <a:ext cx="466303" cy="57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3300"/>
                  </a:solidFill>
                  <a:latin typeface="Times New Roman" panose="02020603050405020304" pitchFamily="18" charset="0"/>
                  <a:cs typeface="Times New Roman" panose="02020603050405020304" pitchFamily="18" charset="0"/>
                </a:rPr>
                <a:t>R’</a:t>
              </a:r>
            </a:p>
          </p:txBody>
        </p:sp>
        <p:sp>
          <p:nvSpPr>
            <p:cNvPr id="18" name="Rectangle 17"/>
            <p:cNvSpPr/>
            <p:nvPr/>
          </p:nvSpPr>
          <p:spPr>
            <a:xfrm>
              <a:off x="2647660" y="4053101"/>
              <a:ext cx="466303" cy="57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3300"/>
                  </a:solidFill>
                  <a:latin typeface="Times New Roman" panose="02020603050405020304" pitchFamily="18" charset="0"/>
                  <a:cs typeface="Times New Roman" panose="02020603050405020304" pitchFamily="18" charset="0"/>
                </a:rPr>
                <a:t>R’</a:t>
              </a:r>
            </a:p>
          </p:txBody>
        </p:sp>
      </p:grpSp>
      <p:grpSp>
        <p:nvGrpSpPr>
          <p:cNvPr id="42" name="Group 41"/>
          <p:cNvGrpSpPr/>
          <p:nvPr/>
        </p:nvGrpSpPr>
        <p:grpSpPr>
          <a:xfrm>
            <a:off x="5161128" y="2617558"/>
            <a:ext cx="2977498" cy="1995386"/>
            <a:chOff x="4997352" y="2617558"/>
            <a:chExt cx="2977498" cy="1995386"/>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5501" y="2688347"/>
              <a:ext cx="2499349" cy="1878934"/>
            </a:xfrm>
            <a:prstGeom prst="rect">
              <a:avLst/>
            </a:prstGeom>
          </p:spPr>
        </p:pic>
        <p:sp>
          <p:nvSpPr>
            <p:cNvPr id="21" name="Rectangle 20"/>
            <p:cNvSpPr/>
            <p:nvPr/>
          </p:nvSpPr>
          <p:spPr>
            <a:xfrm>
              <a:off x="5011005" y="2617558"/>
              <a:ext cx="466303" cy="57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3300"/>
                  </a:solidFill>
                  <a:latin typeface="Times New Roman" panose="02020603050405020304" pitchFamily="18" charset="0"/>
                  <a:cs typeface="Times New Roman" panose="02020603050405020304" pitchFamily="18" charset="0"/>
                </a:rPr>
                <a:t>R</a:t>
              </a:r>
            </a:p>
          </p:txBody>
        </p:sp>
        <p:sp>
          <p:nvSpPr>
            <p:cNvPr id="22" name="Rectangle 21"/>
            <p:cNvSpPr/>
            <p:nvPr/>
          </p:nvSpPr>
          <p:spPr>
            <a:xfrm>
              <a:off x="4997352" y="3354478"/>
              <a:ext cx="466303" cy="57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3300"/>
                  </a:solidFill>
                  <a:latin typeface="Times New Roman" panose="02020603050405020304" pitchFamily="18" charset="0"/>
                  <a:cs typeface="Times New Roman" panose="02020603050405020304" pitchFamily="18" charset="0"/>
                </a:rPr>
                <a:t>R</a:t>
              </a:r>
            </a:p>
          </p:txBody>
        </p:sp>
        <p:sp>
          <p:nvSpPr>
            <p:cNvPr id="23" name="Rectangle 22"/>
            <p:cNvSpPr/>
            <p:nvPr/>
          </p:nvSpPr>
          <p:spPr>
            <a:xfrm>
              <a:off x="5011000" y="4041197"/>
              <a:ext cx="466303" cy="57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3300"/>
                  </a:solidFill>
                  <a:latin typeface="Times New Roman" panose="02020603050405020304" pitchFamily="18" charset="0"/>
                  <a:cs typeface="Times New Roman" panose="02020603050405020304" pitchFamily="18" charset="0"/>
                </a:rPr>
                <a:t>R’</a:t>
              </a:r>
            </a:p>
          </p:txBody>
        </p:sp>
      </p:grpSp>
      <p:grpSp>
        <p:nvGrpSpPr>
          <p:cNvPr id="41" name="Group 40"/>
          <p:cNvGrpSpPr/>
          <p:nvPr/>
        </p:nvGrpSpPr>
        <p:grpSpPr>
          <a:xfrm>
            <a:off x="8480287" y="2629462"/>
            <a:ext cx="2321924" cy="1995386"/>
            <a:chOff x="8480287" y="2629462"/>
            <a:chExt cx="2321924" cy="1995386"/>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3410" y="2700251"/>
              <a:ext cx="1828801" cy="1878934"/>
            </a:xfrm>
            <a:prstGeom prst="rect">
              <a:avLst/>
            </a:prstGeom>
          </p:spPr>
        </p:pic>
        <p:sp>
          <p:nvSpPr>
            <p:cNvPr id="26" name="Rectangle 25"/>
            <p:cNvSpPr/>
            <p:nvPr/>
          </p:nvSpPr>
          <p:spPr>
            <a:xfrm>
              <a:off x="8493940" y="2629462"/>
              <a:ext cx="465828" cy="57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3300"/>
                  </a:solidFill>
                  <a:latin typeface="Times New Roman" panose="02020603050405020304" pitchFamily="18" charset="0"/>
                  <a:cs typeface="Times New Roman" panose="02020603050405020304" pitchFamily="18" charset="0"/>
                </a:rPr>
                <a:t>R</a:t>
              </a:r>
            </a:p>
          </p:txBody>
        </p:sp>
        <p:sp>
          <p:nvSpPr>
            <p:cNvPr id="27" name="Rectangle 26"/>
            <p:cNvSpPr/>
            <p:nvPr/>
          </p:nvSpPr>
          <p:spPr>
            <a:xfrm>
              <a:off x="8480287" y="3366382"/>
              <a:ext cx="465828" cy="57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3300"/>
                  </a:solidFill>
                  <a:latin typeface="Times New Roman" panose="02020603050405020304" pitchFamily="18" charset="0"/>
                  <a:cs typeface="Times New Roman" panose="02020603050405020304" pitchFamily="18" charset="0"/>
                </a:rPr>
                <a:t>R’</a:t>
              </a:r>
            </a:p>
          </p:txBody>
        </p:sp>
        <p:sp>
          <p:nvSpPr>
            <p:cNvPr id="28" name="Rectangle 27"/>
            <p:cNvSpPr/>
            <p:nvPr/>
          </p:nvSpPr>
          <p:spPr>
            <a:xfrm>
              <a:off x="8493935" y="4053101"/>
              <a:ext cx="465828" cy="57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3300"/>
                  </a:solidFill>
                  <a:latin typeface="Times New Roman" panose="02020603050405020304" pitchFamily="18" charset="0"/>
                  <a:cs typeface="Times New Roman" panose="02020603050405020304" pitchFamily="18" charset="0"/>
                </a:rPr>
                <a:t>R</a:t>
              </a:r>
            </a:p>
          </p:txBody>
        </p:sp>
      </p:grpSp>
      <p:grpSp>
        <p:nvGrpSpPr>
          <p:cNvPr id="43" name="Group 42"/>
          <p:cNvGrpSpPr/>
          <p:nvPr/>
        </p:nvGrpSpPr>
        <p:grpSpPr>
          <a:xfrm>
            <a:off x="56377" y="4492913"/>
            <a:ext cx="2454812" cy="1995386"/>
            <a:chOff x="56377" y="4492913"/>
            <a:chExt cx="2454812" cy="1995386"/>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88" y="4563702"/>
              <a:ext cx="1828801" cy="1878934"/>
            </a:xfrm>
            <a:prstGeom prst="rect">
              <a:avLst/>
            </a:prstGeom>
          </p:spPr>
        </p:pic>
        <p:sp>
          <p:nvSpPr>
            <p:cNvPr id="31" name="Rectangle 30"/>
            <p:cNvSpPr/>
            <p:nvPr/>
          </p:nvSpPr>
          <p:spPr>
            <a:xfrm>
              <a:off x="70030" y="4492913"/>
              <a:ext cx="598715" cy="57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3300"/>
                  </a:solidFill>
                  <a:latin typeface="Times New Roman" panose="02020603050405020304" pitchFamily="18" charset="0"/>
                  <a:cs typeface="Times New Roman" panose="02020603050405020304" pitchFamily="18" charset="0"/>
                </a:rPr>
                <a:t>R’</a:t>
              </a:r>
            </a:p>
          </p:txBody>
        </p:sp>
        <p:sp>
          <p:nvSpPr>
            <p:cNvPr id="32" name="Rectangle 31"/>
            <p:cNvSpPr/>
            <p:nvPr/>
          </p:nvSpPr>
          <p:spPr>
            <a:xfrm>
              <a:off x="56377" y="5229833"/>
              <a:ext cx="598715" cy="57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3300"/>
                  </a:solidFill>
                  <a:latin typeface="Times New Roman" panose="02020603050405020304" pitchFamily="18" charset="0"/>
                  <a:cs typeface="Times New Roman" panose="02020603050405020304" pitchFamily="18" charset="0"/>
                </a:rPr>
                <a:t>R’</a:t>
              </a:r>
            </a:p>
          </p:txBody>
        </p:sp>
        <p:sp>
          <p:nvSpPr>
            <p:cNvPr id="33" name="Rectangle 32"/>
            <p:cNvSpPr/>
            <p:nvPr/>
          </p:nvSpPr>
          <p:spPr>
            <a:xfrm>
              <a:off x="70025" y="5916552"/>
              <a:ext cx="598715" cy="57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3300"/>
                  </a:solidFill>
                  <a:latin typeface="Times New Roman" panose="02020603050405020304" pitchFamily="18" charset="0"/>
                  <a:cs typeface="Times New Roman" panose="02020603050405020304" pitchFamily="18" charset="0"/>
                </a:rPr>
                <a:t>R</a:t>
              </a:r>
            </a:p>
          </p:txBody>
        </p:sp>
      </p:grpSp>
      <p:grpSp>
        <p:nvGrpSpPr>
          <p:cNvPr id="44" name="Group 43"/>
          <p:cNvGrpSpPr/>
          <p:nvPr/>
        </p:nvGrpSpPr>
        <p:grpSpPr>
          <a:xfrm>
            <a:off x="2962032" y="4544872"/>
            <a:ext cx="2411772" cy="1995386"/>
            <a:chOff x="2962032" y="4544872"/>
            <a:chExt cx="2411772" cy="1995386"/>
          </a:xfrm>
        </p:grpSpPr>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5003" y="4615661"/>
              <a:ext cx="1828801" cy="1878934"/>
            </a:xfrm>
            <a:prstGeom prst="rect">
              <a:avLst/>
            </a:prstGeom>
          </p:spPr>
        </p:pic>
        <p:sp>
          <p:nvSpPr>
            <p:cNvPr id="36" name="Rectangle 35"/>
            <p:cNvSpPr/>
            <p:nvPr/>
          </p:nvSpPr>
          <p:spPr>
            <a:xfrm>
              <a:off x="2975685" y="4544872"/>
              <a:ext cx="555675" cy="57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3300"/>
                  </a:solidFill>
                  <a:latin typeface="Times New Roman" panose="02020603050405020304" pitchFamily="18" charset="0"/>
                  <a:cs typeface="Times New Roman" panose="02020603050405020304" pitchFamily="18" charset="0"/>
                </a:rPr>
                <a:t>R’</a:t>
              </a:r>
            </a:p>
          </p:txBody>
        </p:sp>
        <p:sp>
          <p:nvSpPr>
            <p:cNvPr id="37" name="Rectangle 36"/>
            <p:cNvSpPr/>
            <p:nvPr/>
          </p:nvSpPr>
          <p:spPr>
            <a:xfrm>
              <a:off x="2962032" y="5281792"/>
              <a:ext cx="555675" cy="57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3300"/>
                  </a:solidFill>
                  <a:latin typeface="Times New Roman" panose="02020603050405020304" pitchFamily="18" charset="0"/>
                  <a:cs typeface="Times New Roman" panose="02020603050405020304" pitchFamily="18" charset="0"/>
                </a:rPr>
                <a:t>R</a:t>
              </a:r>
            </a:p>
          </p:txBody>
        </p:sp>
        <p:sp>
          <p:nvSpPr>
            <p:cNvPr id="38" name="Rectangle 37"/>
            <p:cNvSpPr/>
            <p:nvPr/>
          </p:nvSpPr>
          <p:spPr>
            <a:xfrm>
              <a:off x="2975680" y="5968511"/>
              <a:ext cx="555675" cy="57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3300"/>
                  </a:solidFill>
                  <a:latin typeface="Times New Roman" panose="02020603050405020304" pitchFamily="18" charset="0"/>
                  <a:cs typeface="Times New Roman" panose="02020603050405020304" pitchFamily="18" charset="0"/>
                </a:rPr>
                <a:t>R’</a:t>
              </a:r>
            </a:p>
          </p:txBody>
        </p:sp>
      </p:grpSp>
      <p:cxnSp>
        <p:nvCxnSpPr>
          <p:cNvPr id="46" name="Straight Connector 45"/>
          <p:cNvCxnSpPr/>
          <p:nvPr/>
        </p:nvCxnSpPr>
        <p:spPr>
          <a:xfrm>
            <a:off x="2634012" y="2463947"/>
            <a:ext cx="0" cy="4196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161128" y="2463947"/>
            <a:ext cx="0" cy="20997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0" y="4544872"/>
            <a:ext cx="120509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256896" y="2463947"/>
            <a:ext cx="0" cy="211523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Rounded Rectangle 53"/>
              <p:cNvSpPr/>
              <p:nvPr/>
            </p:nvSpPr>
            <p:spPr>
              <a:xfrm>
                <a:off x="5813946" y="4749421"/>
                <a:ext cx="6237027" cy="1910689"/>
              </a:xfrm>
              <a:prstGeom prst="round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3300"/>
                    </a:solidFill>
                    <a:latin typeface="Times New Roman" panose="02020603050405020304" pitchFamily="18" charset="0"/>
                    <a:cs typeface="Times New Roman" panose="02020603050405020304" pitchFamily="18" charset="0"/>
                  </a:rPr>
                  <a:t>Vậy: </a:t>
                </a:r>
                <a:r>
                  <a:rPr lang="en-US" sz="2800" dirty="0" err="1">
                    <a:solidFill>
                      <a:srgbClr val="FF3300"/>
                    </a:solidFill>
                    <a:latin typeface="Times New Roman" panose="02020603050405020304" pitchFamily="18" charset="0"/>
                    <a:cs typeface="Times New Roman" panose="02020603050405020304" pitchFamily="18" charset="0"/>
                  </a:rPr>
                  <a:t>Số</a:t>
                </a:r>
                <a:r>
                  <a:rPr lang="en-US" sz="2800" dirty="0">
                    <a:solidFill>
                      <a:srgbClr val="FF3300"/>
                    </a:solidFill>
                    <a:latin typeface="Times New Roman" panose="02020603050405020304" pitchFamily="18" charset="0"/>
                    <a:cs typeface="Times New Roman" panose="02020603050405020304" pitchFamily="18" charset="0"/>
                  </a:rPr>
                  <a:t> </a:t>
                </a:r>
                <a:r>
                  <a:rPr lang="en-US" sz="2800" dirty="0" err="1">
                    <a:solidFill>
                      <a:srgbClr val="FF3300"/>
                    </a:solidFill>
                    <a:latin typeface="Times New Roman" panose="02020603050405020304" pitchFamily="18" charset="0"/>
                    <a:cs typeface="Times New Roman" panose="02020603050405020304" pitchFamily="18" charset="0"/>
                  </a:rPr>
                  <a:t>công</a:t>
                </a:r>
                <a:r>
                  <a:rPr lang="en-US" sz="2800" dirty="0">
                    <a:solidFill>
                      <a:srgbClr val="FF3300"/>
                    </a:solidFill>
                    <a:latin typeface="Times New Roman" panose="02020603050405020304" pitchFamily="18" charset="0"/>
                    <a:cs typeface="Times New Roman" panose="02020603050405020304" pitchFamily="18" charset="0"/>
                  </a:rPr>
                  <a:t> </a:t>
                </a:r>
                <a:r>
                  <a:rPr lang="en-US" sz="2800" dirty="0" err="1">
                    <a:solidFill>
                      <a:srgbClr val="FF3300"/>
                    </a:solidFill>
                    <a:latin typeface="Times New Roman" panose="02020603050405020304" pitchFamily="18" charset="0"/>
                    <a:cs typeface="Times New Roman" panose="02020603050405020304" pitchFamily="18" charset="0"/>
                  </a:rPr>
                  <a:t>thức</a:t>
                </a:r>
                <a:r>
                  <a:rPr lang="en-US" sz="2800" dirty="0">
                    <a:solidFill>
                      <a:srgbClr val="FF3300"/>
                    </a:solidFill>
                    <a:latin typeface="Times New Roman" panose="02020603050405020304" pitchFamily="18" charset="0"/>
                    <a:cs typeface="Times New Roman" panose="02020603050405020304" pitchFamily="18" charset="0"/>
                  </a:rPr>
                  <a:t> </a:t>
                </a:r>
                <a:r>
                  <a:rPr lang="en-US" sz="2800" dirty="0" err="1">
                    <a:solidFill>
                      <a:srgbClr val="FF3300"/>
                    </a:solidFill>
                    <a:latin typeface="Times New Roman" panose="02020603050405020304" pitchFamily="18" charset="0"/>
                    <a:cs typeface="Times New Roman" panose="02020603050405020304" pitchFamily="18" charset="0"/>
                  </a:rPr>
                  <a:t>chất</a:t>
                </a:r>
                <a:r>
                  <a:rPr lang="en-US" sz="2800" dirty="0">
                    <a:solidFill>
                      <a:srgbClr val="FF3300"/>
                    </a:solidFill>
                    <a:latin typeface="Times New Roman" panose="02020603050405020304" pitchFamily="18" charset="0"/>
                    <a:cs typeface="Times New Roman" panose="02020603050405020304" pitchFamily="18" charset="0"/>
                  </a:rPr>
                  <a:t> </a:t>
                </a:r>
                <a:r>
                  <a:rPr lang="en-US" sz="2800" dirty="0" err="1">
                    <a:solidFill>
                      <a:srgbClr val="FF3300"/>
                    </a:solidFill>
                    <a:latin typeface="Times New Roman" panose="02020603050405020304" pitchFamily="18" charset="0"/>
                    <a:cs typeface="Times New Roman" panose="02020603050405020304" pitchFamily="18" charset="0"/>
                  </a:rPr>
                  <a:t>béo</a:t>
                </a:r>
                <a:r>
                  <a:rPr lang="en-US" sz="2800" dirty="0">
                    <a:solidFill>
                      <a:srgbClr val="FF3300"/>
                    </a:solidFill>
                    <a:latin typeface="Times New Roman" panose="02020603050405020304" pitchFamily="18" charset="0"/>
                    <a:cs typeface="Times New Roman" panose="02020603050405020304" pitchFamily="18" charset="0"/>
                  </a:rPr>
                  <a:t> </a:t>
                </a:r>
                <a:r>
                  <a:rPr lang="en-US" sz="2800" dirty="0" err="1">
                    <a:solidFill>
                      <a:srgbClr val="FF3300"/>
                    </a:solidFill>
                    <a:latin typeface="Times New Roman" panose="02020603050405020304" pitchFamily="18" charset="0"/>
                    <a:cs typeface="Times New Roman" panose="02020603050405020304" pitchFamily="18" charset="0"/>
                  </a:rPr>
                  <a:t>tạo</a:t>
                </a:r>
                <a:r>
                  <a:rPr lang="en-US" sz="2800" dirty="0">
                    <a:solidFill>
                      <a:srgbClr val="FF3300"/>
                    </a:solidFill>
                    <a:latin typeface="Times New Roman" panose="02020603050405020304" pitchFamily="18" charset="0"/>
                    <a:cs typeface="Times New Roman" panose="02020603050405020304" pitchFamily="18" charset="0"/>
                  </a:rPr>
                  <a:t> </a:t>
                </a:r>
                <a:r>
                  <a:rPr lang="en-US" sz="2800" dirty="0" err="1">
                    <a:solidFill>
                      <a:srgbClr val="FF3300"/>
                    </a:solidFill>
                    <a:latin typeface="Times New Roman" panose="02020603050405020304" pitchFamily="18" charset="0"/>
                    <a:cs typeface="Times New Roman" panose="02020603050405020304" pitchFamily="18" charset="0"/>
                  </a:rPr>
                  <a:t>thành</a:t>
                </a:r>
                <a:r>
                  <a:rPr lang="en-US" sz="2800" dirty="0">
                    <a:solidFill>
                      <a:srgbClr val="FF3300"/>
                    </a:solidFill>
                    <a:latin typeface="Times New Roman" panose="02020603050405020304" pitchFamily="18" charset="0"/>
                    <a:cs typeface="Times New Roman" panose="02020603050405020304" pitchFamily="18" charset="0"/>
                  </a:rPr>
                  <a:t> </a:t>
                </a:r>
                <a:r>
                  <a:rPr lang="en-US" sz="2800" dirty="0" err="1">
                    <a:solidFill>
                      <a:srgbClr val="FF3300"/>
                    </a:solidFill>
                    <a:latin typeface="Times New Roman" panose="02020603050405020304" pitchFamily="18" charset="0"/>
                    <a:cs typeface="Times New Roman" panose="02020603050405020304" pitchFamily="18" charset="0"/>
                  </a:rPr>
                  <a:t>được</a:t>
                </a:r>
                <a:r>
                  <a:rPr lang="en-US" sz="2800" dirty="0">
                    <a:solidFill>
                      <a:srgbClr val="FF3300"/>
                    </a:solidFill>
                    <a:latin typeface="Times New Roman" panose="02020603050405020304" pitchFamily="18" charset="0"/>
                    <a:cs typeface="Times New Roman" panose="02020603050405020304" pitchFamily="18" charset="0"/>
                  </a:rPr>
                  <a:t> </a:t>
                </a:r>
                <a:r>
                  <a:rPr lang="en-US" sz="2800" dirty="0" err="1">
                    <a:solidFill>
                      <a:srgbClr val="FF3300"/>
                    </a:solidFill>
                    <a:latin typeface="Times New Roman" panose="02020603050405020304" pitchFamily="18" charset="0"/>
                    <a:cs typeface="Times New Roman" panose="02020603050405020304" pitchFamily="18" charset="0"/>
                  </a:rPr>
                  <a:t>tính</a:t>
                </a:r>
                <a:r>
                  <a:rPr lang="en-US" sz="2800" dirty="0">
                    <a:solidFill>
                      <a:srgbClr val="FF3300"/>
                    </a:solidFill>
                    <a:latin typeface="Times New Roman" panose="02020603050405020304" pitchFamily="18" charset="0"/>
                    <a:cs typeface="Times New Roman" panose="02020603050405020304" pitchFamily="18" charset="0"/>
                  </a:rPr>
                  <a:t> </a:t>
                </a:r>
                <a:r>
                  <a:rPr lang="en-US" sz="2800" dirty="0" err="1">
                    <a:solidFill>
                      <a:srgbClr val="FF3300"/>
                    </a:solidFill>
                    <a:latin typeface="Times New Roman" panose="02020603050405020304" pitchFamily="18" charset="0"/>
                    <a:cs typeface="Times New Roman" panose="02020603050405020304" pitchFamily="18" charset="0"/>
                  </a:rPr>
                  <a:t>theo</a:t>
                </a:r>
                <a:r>
                  <a:rPr lang="en-US" sz="2800" dirty="0">
                    <a:solidFill>
                      <a:srgbClr val="FF3300"/>
                    </a:solidFill>
                    <a:latin typeface="Times New Roman" panose="02020603050405020304" pitchFamily="18" charset="0"/>
                    <a:cs typeface="Times New Roman" panose="02020603050405020304" pitchFamily="18" charset="0"/>
                  </a:rPr>
                  <a:t> </a:t>
                </a:r>
                <a:r>
                  <a:rPr lang="en-US" sz="2800" dirty="0" err="1">
                    <a:solidFill>
                      <a:srgbClr val="FF3300"/>
                    </a:solidFill>
                    <a:latin typeface="Times New Roman" panose="02020603050405020304" pitchFamily="18" charset="0"/>
                    <a:cs typeface="Times New Roman" panose="02020603050405020304" pitchFamily="18" charset="0"/>
                  </a:rPr>
                  <a:t>công</a:t>
                </a:r>
                <a:r>
                  <a:rPr lang="en-US" sz="2800" dirty="0">
                    <a:solidFill>
                      <a:srgbClr val="FF3300"/>
                    </a:solidFill>
                    <a:latin typeface="Times New Roman" panose="02020603050405020304" pitchFamily="18" charset="0"/>
                    <a:cs typeface="Times New Roman" panose="02020603050405020304" pitchFamily="18" charset="0"/>
                  </a:rPr>
                  <a:t>: </a:t>
                </a:r>
              </a:p>
              <a:p>
                <a:pPr algn="ctr"/>
                <a14:m>
                  <m:oMath xmlns:m="http://schemas.openxmlformats.org/officeDocument/2006/math">
                    <m:f>
                      <m:fPr>
                        <m:ctrlPr>
                          <a:rPr lang="en-US" sz="2800" i="1" smtClean="0">
                            <a:solidFill>
                              <a:srgbClr val="FF3300"/>
                            </a:solidFill>
                            <a:latin typeface="Cambria Math" panose="02040503050406030204" pitchFamily="18" charset="0"/>
                            <a:cs typeface="Times New Roman" panose="02020603050405020304" pitchFamily="18" charset="0"/>
                          </a:rPr>
                        </m:ctrlPr>
                      </m:fPr>
                      <m:num>
                        <m:sSup>
                          <m:sSupPr>
                            <m:ctrlPr>
                              <a:rPr lang="en-US" sz="2800" i="1">
                                <a:solidFill>
                                  <a:srgbClr val="FF3300"/>
                                </a:solidFill>
                                <a:latin typeface="Cambria Math" panose="02040503050406030204" pitchFamily="18" charset="0"/>
                                <a:cs typeface="Times New Roman" panose="02020603050405020304" pitchFamily="18" charset="0"/>
                              </a:rPr>
                            </m:ctrlPr>
                          </m:sSupPr>
                          <m:e>
                            <m:r>
                              <a:rPr lang="en-US" sz="2800" b="0" i="1" smtClean="0">
                                <a:solidFill>
                                  <a:srgbClr val="FF3300"/>
                                </a:solidFill>
                                <a:latin typeface="Cambria Math" panose="02040503050406030204" pitchFamily="18" charset="0"/>
                                <a:cs typeface="Times New Roman" panose="02020603050405020304" pitchFamily="18" charset="0"/>
                              </a:rPr>
                              <m:t>𝑛</m:t>
                            </m:r>
                          </m:e>
                          <m:sup>
                            <m:r>
                              <a:rPr lang="en-US" sz="2800" i="1">
                                <a:solidFill>
                                  <a:srgbClr val="FF3300"/>
                                </a:solidFill>
                                <a:latin typeface="Cambria Math" panose="02040503050406030204" pitchFamily="18" charset="0"/>
                                <a:cs typeface="Times New Roman" panose="02020603050405020304" pitchFamily="18" charset="0"/>
                              </a:rPr>
                              <m:t>2</m:t>
                            </m:r>
                          </m:sup>
                        </m:sSup>
                        <m:d>
                          <m:dPr>
                            <m:ctrlPr>
                              <a:rPr lang="en-US" sz="2800" i="1" smtClean="0">
                                <a:solidFill>
                                  <a:srgbClr val="FF3300"/>
                                </a:solidFill>
                                <a:latin typeface="Cambria Math" panose="02040503050406030204" pitchFamily="18" charset="0"/>
                                <a:cs typeface="Times New Roman" panose="02020603050405020304" pitchFamily="18" charset="0"/>
                              </a:rPr>
                            </m:ctrlPr>
                          </m:dPr>
                          <m:e>
                            <m:r>
                              <a:rPr lang="en-US" sz="2800" i="1" smtClean="0">
                                <a:solidFill>
                                  <a:srgbClr val="FF3300"/>
                                </a:solidFill>
                                <a:latin typeface="Cambria Math" panose="02040503050406030204" pitchFamily="18" charset="0"/>
                                <a:cs typeface="Times New Roman" panose="02020603050405020304" pitchFamily="18" charset="0"/>
                              </a:rPr>
                              <m:t>𝑛</m:t>
                            </m:r>
                            <m:r>
                              <a:rPr lang="en-US" sz="2800" b="0" i="1" smtClean="0">
                                <a:solidFill>
                                  <a:srgbClr val="FF3300"/>
                                </a:solidFill>
                                <a:latin typeface="Cambria Math" panose="02040503050406030204" pitchFamily="18" charset="0"/>
                                <a:cs typeface="Times New Roman" panose="02020603050405020304" pitchFamily="18" charset="0"/>
                              </a:rPr>
                              <m:t>+</m:t>
                            </m:r>
                            <m:r>
                              <a:rPr lang="en-US" sz="2800" i="1" smtClean="0">
                                <a:solidFill>
                                  <a:srgbClr val="FF3300"/>
                                </a:solidFill>
                                <a:latin typeface="Cambria Math" panose="02040503050406030204" pitchFamily="18" charset="0"/>
                                <a:cs typeface="Times New Roman" panose="02020603050405020304" pitchFamily="18" charset="0"/>
                              </a:rPr>
                              <m:t>1</m:t>
                            </m:r>
                          </m:e>
                        </m:d>
                      </m:num>
                      <m:den>
                        <m:r>
                          <a:rPr lang="en-US" sz="2800" i="1" smtClean="0">
                            <a:solidFill>
                              <a:srgbClr val="FF3300"/>
                            </a:solidFill>
                            <a:latin typeface="Cambria Math" panose="02040503050406030204" pitchFamily="18" charset="0"/>
                            <a:cs typeface="Times New Roman" panose="02020603050405020304" pitchFamily="18" charset="0"/>
                          </a:rPr>
                          <m:t>2</m:t>
                        </m:r>
                      </m:den>
                    </m:f>
                  </m:oMath>
                </a14:m>
                <a:r>
                  <a:rPr lang="en-US" sz="2800" dirty="0">
                    <a:solidFill>
                      <a:srgbClr val="FF3300"/>
                    </a:solidFill>
                    <a:latin typeface="Times New Roman" panose="02020603050405020304" pitchFamily="18" charset="0"/>
                    <a:cs typeface="Times New Roman" panose="02020603050405020304" pitchFamily="18" charset="0"/>
                  </a:rPr>
                  <a:t> (n: </a:t>
                </a:r>
                <a:r>
                  <a:rPr lang="en-US" sz="2800" dirty="0" err="1">
                    <a:solidFill>
                      <a:srgbClr val="FF3300"/>
                    </a:solidFill>
                    <a:latin typeface="Times New Roman" panose="02020603050405020304" pitchFamily="18" charset="0"/>
                    <a:cs typeface="Times New Roman" panose="02020603050405020304" pitchFamily="18" charset="0"/>
                  </a:rPr>
                  <a:t>Số</a:t>
                </a:r>
                <a:r>
                  <a:rPr lang="en-US" sz="2800" dirty="0">
                    <a:solidFill>
                      <a:srgbClr val="FF3300"/>
                    </a:solidFill>
                    <a:latin typeface="Times New Roman" panose="02020603050405020304" pitchFamily="18" charset="0"/>
                    <a:cs typeface="Times New Roman" panose="02020603050405020304" pitchFamily="18" charset="0"/>
                  </a:rPr>
                  <a:t> </a:t>
                </a:r>
                <a:r>
                  <a:rPr lang="en-US" sz="2800" dirty="0" err="1">
                    <a:solidFill>
                      <a:srgbClr val="FF3300"/>
                    </a:solidFill>
                    <a:latin typeface="Times New Roman" panose="02020603050405020304" pitchFamily="18" charset="0"/>
                    <a:cs typeface="Times New Roman" panose="02020603050405020304" pitchFamily="18" charset="0"/>
                  </a:rPr>
                  <a:t>lượng</a:t>
                </a:r>
                <a:r>
                  <a:rPr lang="en-US" sz="2800" dirty="0">
                    <a:solidFill>
                      <a:srgbClr val="FF3300"/>
                    </a:solidFill>
                    <a:latin typeface="Times New Roman" panose="02020603050405020304" pitchFamily="18" charset="0"/>
                    <a:cs typeface="Times New Roman" panose="02020603050405020304" pitchFamily="18" charset="0"/>
                  </a:rPr>
                  <a:t> </a:t>
                </a:r>
                <a:r>
                  <a:rPr lang="en-US" sz="2800" dirty="0" err="1">
                    <a:solidFill>
                      <a:srgbClr val="FF3300"/>
                    </a:solidFill>
                    <a:latin typeface="Times New Roman" panose="02020603050405020304" pitchFamily="18" charset="0"/>
                    <a:cs typeface="Times New Roman" panose="02020603050405020304" pitchFamily="18" charset="0"/>
                  </a:rPr>
                  <a:t>axit</a:t>
                </a:r>
                <a:r>
                  <a:rPr lang="en-US" sz="2800" dirty="0">
                    <a:solidFill>
                      <a:srgbClr val="FF3300"/>
                    </a:solidFill>
                    <a:latin typeface="Times New Roman" panose="02020603050405020304" pitchFamily="18" charset="0"/>
                    <a:cs typeface="Times New Roman" panose="02020603050405020304" pitchFamily="18" charset="0"/>
                  </a:rPr>
                  <a:t> </a:t>
                </a:r>
                <a:r>
                  <a:rPr lang="en-US" sz="2800" dirty="0" err="1">
                    <a:solidFill>
                      <a:srgbClr val="FF3300"/>
                    </a:solidFill>
                    <a:latin typeface="Times New Roman" panose="02020603050405020304" pitchFamily="18" charset="0"/>
                    <a:cs typeface="Times New Roman" panose="02020603050405020304" pitchFamily="18" charset="0"/>
                  </a:rPr>
                  <a:t>béo</a:t>
                </a:r>
                <a:r>
                  <a:rPr lang="en-US" sz="2800" dirty="0">
                    <a:solidFill>
                      <a:srgbClr val="FF3300"/>
                    </a:solidFill>
                    <a:latin typeface="Times New Roman" panose="02020603050405020304" pitchFamily="18" charset="0"/>
                    <a:cs typeface="Times New Roman" panose="02020603050405020304" pitchFamily="18" charset="0"/>
                  </a:rPr>
                  <a:t>)</a:t>
                </a:r>
              </a:p>
            </p:txBody>
          </p:sp>
        </mc:Choice>
        <mc:Fallback xmlns="">
          <p:sp>
            <p:nvSpPr>
              <p:cNvPr id="54" name="Rounded Rectangle 53"/>
              <p:cNvSpPr>
                <a:spLocks noRot="1" noChangeAspect="1" noMove="1" noResize="1" noEditPoints="1" noAdjustHandles="1" noChangeArrowheads="1" noChangeShapeType="1" noTextEdit="1"/>
              </p:cNvSpPr>
              <p:nvPr/>
            </p:nvSpPr>
            <p:spPr>
              <a:xfrm>
                <a:off x="5813946" y="4749421"/>
                <a:ext cx="6237027" cy="1910689"/>
              </a:xfrm>
              <a:prstGeom prst="roundRect">
                <a:avLst/>
              </a:prstGeom>
              <a:blipFill>
                <a:blip r:embed="rId3"/>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29118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down)">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down)">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down)">
                                      <p:cBhvr>
                                        <p:cTn id="4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28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12192000" cy="13931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4400" u="sng" dirty="0" smtClean="0">
                <a:solidFill>
                  <a:srgbClr val="FF0000"/>
                </a:solidFill>
                <a:latin typeface="Times New Roman" panose="02020603050405020304" pitchFamily="18" charset="0"/>
                <a:cs typeface="Times New Roman" panose="02020603050405020304" pitchFamily="18" charset="0"/>
              </a:rPr>
              <a:t> </a:t>
            </a:r>
            <a:r>
              <a:rPr lang="en-US" sz="4400" u="sng" dirty="0" err="1">
                <a:solidFill>
                  <a:srgbClr val="FF0000"/>
                </a:solidFill>
                <a:latin typeface="Times New Roman" panose="02020603050405020304" pitchFamily="18" charset="0"/>
                <a:cs typeface="Times New Roman" panose="02020603050405020304" pitchFamily="18" charset="0"/>
              </a:rPr>
              <a:t>Gọi</a:t>
            </a:r>
            <a:r>
              <a:rPr lang="en-US" sz="4400" u="sng" dirty="0">
                <a:solidFill>
                  <a:srgbClr val="FF0000"/>
                </a:solidFill>
                <a:latin typeface="Times New Roman" panose="02020603050405020304" pitchFamily="18" charset="0"/>
                <a:cs typeface="Times New Roman" panose="02020603050405020304" pitchFamily="18" charset="0"/>
              </a:rPr>
              <a:t> </a:t>
            </a:r>
            <a:r>
              <a:rPr lang="en-US" sz="4400" u="sng" dirty="0" err="1">
                <a:solidFill>
                  <a:srgbClr val="FF0000"/>
                </a:solidFill>
                <a:latin typeface="Times New Roman" panose="02020603050405020304" pitchFamily="18" charset="0"/>
                <a:cs typeface="Times New Roman" panose="02020603050405020304" pitchFamily="18" charset="0"/>
              </a:rPr>
              <a:t>tên</a:t>
            </a:r>
            <a:r>
              <a:rPr lang="en-US" sz="4400" u="sng" dirty="0">
                <a:solidFill>
                  <a:srgbClr val="FF0000"/>
                </a:solidFill>
                <a:latin typeface="Times New Roman" panose="02020603050405020304" pitchFamily="18" charset="0"/>
                <a:cs typeface="Times New Roman" panose="02020603050405020304" pitchFamily="18" charset="0"/>
              </a:rPr>
              <a:t> </a:t>
            </a:r>
            <a:r>
              <a:rPr lang="en-US" sz="4400" u="sng" dirty="0" err="1">
                <a:solidFill>
                  <a:srgbClr val="FF0000"/>
                </a:solidFill>
                <a:latin typeface="Times New Roman" panose="02020603050405020304" pitchFamily="18" charset="0"/>
                <a:cs typeface="Times New Roman" panose="02020603050405020304" pitchFamily="18" charset="0"/>
              </a:rPr>
              <a:t>chất</a:t>
            </a:r>
            <a:r>
              <a:rPr lang="en-US" sz="4400" u="sng" dirty="0">
                <a:solidFill>
                  <a:srgbClr val="FF0000"/>
                </a:solidFill>
                <a:latin typeface="Times New Roman" panose="02020603050405020304" pitchFamily="18" charset="0"/>
                <a:cs typeface="Times New Roman" panose="02020603050405020304" pitchFamily="18" charset="0"/>
              </a:rPr>
              <a:t> </a:t>
            </a:r>
            <a:r>
              <a:rPr lang="en-US" sz="4400" u="sng" dirty="0" err="1">
                <a:solidFill>
                  <a:srgbClr val="FF0000"/>
                </a:solidFill>
                <a:latin typeface="Times New Roman" panose="02020603050405020304" pitchFamily="18" charset="0"/>
                <a:cs typeface="Times New Roman" panose="02020603050405020304" pitchFamily="18" charset="0"/>
              </a:rPr>
              <a:t>béo</a:t>
            </a:r>
            <a:r>
              <a:rPr lang="en-US" sz="4400" u="sng" dirty="0">
                <a:solidFill>
                  <a:srgbClr val="FF0000"/>
                </a:solidFill>
                <a:latin typeface="Times New Roman" panose="02020603050405020304" pitchFamily="18" charset="0"/>
                <a:cs typeface="Times New Roman" panose="02020603050405020304" pitchFamily="18" charset="0"/>
              </a:rPr>
              <a:t>:</a:t>
            </a:r>
          </a:p>
        </p:txBody>
      </p:sp>
      <p:sp>
        <p:nvSpPr>
          <p:cNvPr id="12" name="Rounded Rectangle 11"/>
          <p:cNvSpPr/>
          <p:nvPr/>
        </p:nvSpPr>
        <p:spPr>
          <a:xfrm>
            <a:off x="777922" y="1676782"/>
            <a:ext cx="10276764" cy="1709743"/>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béo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Este </a:t>
            </a:r>
            <a:r>
              <a:rPr lang="en-US" sz="2800" dirty="0" err="1">
                <a:solidFill>
                  <a:srgbClr val="0000FF"/>
                </a:solidFill>
                <a:latin typeface="Times New Roman" panose="02020603050405020304" pitchFamily="18" charset="0"/>
                <a:cs typeface="Times New Roman" panose="02020603050405020304" pitchFamily="18" charset="0"/>
              </a:rPr>
              <a:t>nên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gọi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tương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gọi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este</a:t>
            </a:r>
            <a:r>
              <a:rPr lang="en-US" sz="2800" baseline="-25000" dirty="0">
                <a:solidFill>
                  <a:srgbClr val="0000FF"/>
                </a:solidFill>
                <a:latin typeface="Times New Roman" panose="02020603050405020304" pitchFamily="18" charset="0"/>
                <a:cs typeface="Times New Roman" panose="02020603050405020304" pitchFamily="18" charset="0"/>
              </a:rPr>
              <a:t>.</a:t>
            </a:r>
          </a:p>
          <a:p>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dụ</a:t>
            </a:r>
            <a:r>
              <a:rPr lang="en-US" sz="2800" dirty="0">
                <a:solidFill>
                  <a:srgbClr val="0000FF"/>
                </a:solidFill>
                <a:latin typeface="Times New Roman" panose="02020603050405020304" pitchFamily="18" charset="0"/>
                <a:cs typeface="Times New Roman" panose="02020603050405020304" pitchFamily="18" charset="0"/>
              </a:rPr>
              <a:t>: HCOOC</a:t>
            </a:r>
            <a:r>
              <a:rPr lang="en-US" sz="2800" baseline="-25000" dirty="0">
                <a:solidFill>
                  <a:srgbClr val="0000FF"/>
                </a:solidFill>
                <a:latin typeface="Times New Roman" panose="02020603050405020304" pitchFamily="18" charset="0"/>
                <a:cs typeface="Times New Roman" panose="02020603050405020304" pitchFamily="18" charset="0"/>
              </a:rPr>
              <a:t>2</a:t>
            </a:r>
            <a:r>
              <a:rPr lang="en-US" sz="2800" dirty="0">
                <a:solidFill>
                  <a:srgbClr val="0000FF"/>
                </a:solidFill>
                <a:latin typeface="Times New Roman" panose="02020603050405020304" pitchFamily="18" charset="0"/>
                <a:cs typeface="Times New Roman" panose="02020603050405020304" pitchFamily="18" charset="0"/>
              </a:rPr>
              <a:t>H</a:t>
            </a:r>
            <a:r>
              <a:rPr lang="en-US" sz="2800" baseline="-25000" dirty="0">
                <a:solidFill>
                  <a:srgbClr val="0000FF"/>
                </a:solidFill>
                <a:latin typeface="Times New Roman" panose="02020603050405020304" pitchFamily="18" charset="0"/>
                <a:cs typeface="Times New Roman" panose="02020603050405020304" pitchFamily="18" charset="0"/>
              </a:rPr>
              <a:t>5</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Etyl</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fomat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Etyl</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fomiat</a:t>
            </a:r>
            <a:r>
              <a:rPr lang="en-US" sz="2800" dirty="0">
                <a:solidFill>
                  <a:srgbClr val="0000FF"/>
                </a:solidFill>
                <a:latin typeface="Times New Roman" panose="02020603050405020304" pitchFamily="18" charset="0"/>
                <a:cs typeface="Times New Roman" panose="02020603050405020304" pitchFamily="18" charset="0"/>
              </a:rPr>
              <a:t>)</a:t>
            </a:r>
          </a:p>
          <a:p>
            <a:r>
              <a:rPr lang="en-US" sz="2800" dirty="0">
                <a:solidFill>
                  <a:srgbClr val="0000FF"/>
                </a:solidFill>
                <a:latin typeface="Times New Roman" panose="02020603050405020304" pitchFamily="18" charset="0"/>
                <a:cs typeface="Times New Roman" panose="02020603050405020304" pitchFamily="18" charset="0"/>
              </a:rPr>
              <a:t>  (HCOO)</a:t>
            </a:r>
            <a:r>
              <a:rPr lang="en-US" sz="2800" baseline="-25000" dirty="0">
                <a:solidFill>
                  <a:srgbClr val="0000FF"/>
                </a:solidFill>
                <a:latin typeface="Times New Roman" panose="02020603050405020304" pitchFamily="18" charset="0"/>
                <a:cs typeface="Times New Roman" panose="02020603050405020304" pitchFamily="18" charset="0"/>
              </a:rPr>
              <a:t>3</a:t>
            </a:r>
            <a:r>
              <a:rPr lang="en-US" sz="2800" dirty="0">
                <a:solidFill>
                  <a:srgbClr val="0000FF"/>
                </a:solidFill>
                <a:latin typeface="Times New Roman" panose="02020603050405020304" pitchFamily="18" charset="0"/>
                <a:cs typeface="Times New Roman" panose="02020603050405020304" pitchFamily="18" charset="0"/>
              </a:rPr>
              <a:t>C</a:t>
            </a:r>
            <a:r>
              <a:rPr lang="en-US" sz="2800" baseline="-25000" dirty="0">
                <a:solidFill>
                  <a:srgbClr val="0000FF"/>
                </a:solidFill>
                <a:latin typeface="Times New Roman" panose="02020603050405020304" pitchFamily="18" charset="0"/>
                <a:cs typeface="Times New Roman" panose="02020603050405020304" pitchFamily="18" charset="0"/>
              </a:rPr>
              <a:t>3</a:t>
            </a:r>
            <a:r>
              <a:rPr lang="en-US" sz="2800" dirty="0">
                <a:solidFill>
                  <a:srgbClr val="0000FF"/>
                </a:solidFill>
                <a:latin typeface="Times New Roman" panose="02020603050405020304" pitchFamily="18" charset="0"/>
                <a:cs typeface="Times New Roman" panose="02020603050405020304" pitchFamily="18" charset="0"/>
              </a:rPr>
              <a:t>H</a:t>
            </a:r>
            <a:r>
              <a:rPr lang="en-US" sz="2800" baseline="-25000" dirty="0">
                <a:solidFill>
                  <a:srgbClr val="0000FF"/>
                </a:solidFill>
                <a:latin typeface="Times New Roman" panose="02020603050405020304" pitchFamily="18" charset="0"/>
                <a:cs typeface="Times New Roman" panose="02020603050405020304" pitchFamily="18" charset="0"/>
              </a:rPr>
              <a:t>5</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Glixerol</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trifomat</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1049385" y="3811996"/>
            <a:ext cx="10699845" cy="2057230"/>
          </a:xfrm>
          <a:prstGeom prst="rect">
            <a:avLst/>
          </a:prstGeom>
          <a:noFill/>
        </p:spPr>
        <p:txBody>
          <a:bodyPr wrap="square" rtlCol="0">
            <a:spAutoFit/>
          </a:bodyPr>
          <a:lstStyle/>
          <a:p>
            <a:pPr>
              <a:lnSpc>
                <a:spcPct val="114000"/>
              </a:lnSpc>
            </a:pPr>
            <a:r>
              <a:rPr lang="en-US" sz="2800" b="1" dirty="0">
                <a:latin typeface="Times New Roman" panose="02020603050405020304" pitchFamily="18" charset="0"/>
                <a:cs typeface="Times New Roman" panose="02020603050405020304" pitchFamily="18" charset="0"/>
              </a:rPr>
              <a:t>(C</a:t>
            </a:r>
            <a:r>
              <a:rPr lang="en-US" sz="2800" b="1" baseline="-25000" dirty="0">
                <a:latin typeface="Times New Roman" panose="02020603050405020304" pitchFamily="18" charset="0"/>
                <a:cs typeface="Times New Roman" panose="02020603050405020304" pitchFamily="18" charset="0"/>
              </a:rPr>
              <a:t>15</a:t>
            </a:r>
            <a:r>
              <a:rPr lang="en-US" sz="2800" b="1" dirty="0">
                <a:latin typeface="Times New Roman" panose="02020603050405020304" pitchFamily="18" charset="0"/>
                <a:cs typeface="Times New Roman" panose="02020603050405020304" pitchFamily="18" charset="0"/>
              </a:rPr>
              <a:t>H</a:t>
            </a:r>
            <a:r>
              <a:rPr lang="en-US" sz="2800" b="1" baseline="-25000" dirty="0">
                <a:latin typeface="Times New Roman" panose="02020603050405020304" pitchFamily="18" charset="0"/>
                <a:cs typeface="Times New Roman" panose="02020603050405020304" pitchFamily="18" charset="0"/>
              </a:rPr>
              <a:t>31</a:t>
            </a:r>
            <a:r>
              <a:rPr lang="en-US" sz="2800" b="1" dirty="0">
                <a:latin typeface="Times New Roman" panose="02020603050405020304" pitchFamily="18" charset="0"/>
                <a:cs typeface="Times New Roman" panose="02020603050405020304" pitchFamily="18" charset="0"/>
              </a:rPr>
              <a:t>COO)</a:t>
            </a:r>
            <a:r>
              <a:rPr lang="en-US" sz="2800" b="1" baseline="-25000"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C</a:t>
            </a:r>
            <a:r>
              <a:rPr lang="en-US" sz="2800" b="1" baseline="-25000"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H</a:t>
            </a:r>
            <a:r>
              <a:rPr lang="en-US" sz="2800" b="1" baseline="-25000" dirty="0">
                <a:latin typeface="Times New Roman" panose="02020603050405020304" pitchFamily="18" charset="0"/>
                <a:cs typeface="Times New Roman" panose="02020603050405020304" pitchFamily="18" charset="0"/>
              </a:rPr>
              <a:t>5</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Glixerol</a:t>
            </a:r>
            <a:r>
              <a:rPr lang="en-US" sz="2800" b="1" dirty="0">
                <a:latin typeface="Times New Roman" panose="02020603050405020304" pitchFamily="18" charset="0"/>
                <a:cs typeface="Times New Roman" panose="02020603050405020304" pitchFamily="18" charset="0"/>
              </a:rPr>
              <a:t> tri </a:t>
            </a:r>
            <a:r>
              <a:rPr lang="en-US" sz="2800" b="1" dirty="0" err="1">
                <a:latin typeface="Times New Roman" panose="02020603050405020304" pitchFamily="18" charset="0"/>
                <a:cs typeface="Times New Roman" panose="02020603050405020304" pitchFamily="18" charset="0"/>
              </a:rPr>
              <a:t>panmitat</a:t>
            </a:r>
            <a:r>
              <a:rPr lang="en-US" sz="2800" b="1" dirty="0">
                <a:latin typeface="Times New Roman" panose="02020603050405020304" pitchFamily="18" charset="0"/>
                <a:cs typeface="Times New Roman" panose="02020603050405020304" pitchFamily="18" charset="0"/>
              </a:rPr>
              <a:t> </a:t>
            </a:r>
            <a:r>
              <a:rPr lang="en-US" sz="2800" b="1" dirty="0">
                <a:solidFill>
                  <a:srgbClr val="FF3300"/>
                </a:solidFill>
                <a:latin typeface="Times New Roman" panose="02020603050405020304" pitchFamily="18" charset="0"/>
                <a:cs typeface="Times New Roman" panose="02020603050405020304" pitchFamily="18" charset="0"/>
              </a:rPr>
              <a:t>hay </a:t>
            </a:r>
            <a:r>
              <a:rPr lang="en-US" sz="2800" b="1" dirty="0" err="1">
                <a:solidFill>
                  <a:srgbClr val="FF3300"/>
                </a:solidFill>
                <a:latin typeface="Times New Roman" panose="02020603050405020304" pitchFamily="18" charset="0"/>
                <a:cs typeface="Times New Roman" panose="02020603050405020304" pitchFamily="18" charset="0"/>
              </a:rPr>
              <a:t>Tripanmitin</a:t>
            </a:r>
            <a:r>
              <a:rPr lang="en-US" sz="2800" b="1" dirty="0">
                <a:latin typeface="Times New Roman" panose="02020603050405020304" pitchFamily="18" charset="0"/>
                <a:cs typeface="Times New Roman" panose="02020603050405020304" pitchFamily="18" charset="0"/>
              </a:rPr>
              <a:t>.</a:t>
            </a:r>
            <a:r>
              <a:rPr lang="en-US" sz="2800" b="1" dirty="0">
                <a:solidFill>
                  <a:srgbClr val="FF3300"/>
                </a:solidFill>
                <a:latin typeface="Times New Roman" panose="02020603050405020304" pitchFamily="18" charset="0"/>
                <a:cs typeface="Times New Roman" panose="02020603050405020304" pitchFamily="18" charset="0"/>
              </a:rPr>
              <a:t> </a:t>
            </a:r>
          </a:p>
          <a:p>
            <a:pPr>
              <a:lnSpc>
                <a:spcPct val="114000"/>
              </a:lnSpc>
            </a:pPr>
            <a:r>
              <a:rPr lang="en-US" sz="2800" b="1" dirty="0">
                <a:latin typeface="Times New Roman" panose="02020603050405020304" pitchFamily="18" charset="0"/>
                <a:cs typeface="Times New Roman" panose="02020603050405020304" pitchFamily="18" charset="0"/>
              </a:rPr>
              <a:t>(C</a:t>
            </a:r>
            <a:r>
              <a:rPr lang="en-US" sz="2800" b="1" baseline="-25000" dirty="0">
                <a:latin typeface="Times New Roman" panose="02020603050405020304" pitchFamily="18" charset="0"/>
                <a:cs typeface="Times New Roman" panose="02020603050405020304" pitchFamily="18" charset="0"/>
              </a:rPr>
              <a:t>17</a:t>
            </a:r>
            <a:r>
              <a:rPr lang="en-US" sz="2800" b="1" dirty="0">
                <a:latin typeface="Times New Roman" panose="02020603050405020304" pitchFamily="18" charset="0"/>
                <a:cs typeface="Times New Roman" panose="02020603050405020304" pitchFamily="18" charset="0"/>
              </a:rPr>
              <a:t>H</a:t>
            </a:r>
            <a:r>
              <a:rPr lang="en-US" sz="2800" b="1" baseline="-25000" dirty="0">
                <a:latin typeface="Times New Roman" panose="02020603050405020304" pitchFamily="18" charset="0"/>
                <a:cs typeface="Times New Roman" panose="02020603050405020304" pitchFamily="18" charset="0"/>
              </a:rPr>
              <a:t>35</a:t>
            </a:r>
            <a:r>
              <a:rPr lang="en-US" sz="2800" b="1" dirty="0">
                <a:latin typeface="Times New Roman" panose="02020603050405020304" pitchFamily="18" charset="0"/>
                <a:cs typeface="Times New Roman" panose="02020603050405020304" pitchFamily="18" charset="0"/>
              </a:rPr>
              <a:t>COO)</a:t>
            </a:r>
            <a:r>
              <a:rPr lang="en-US" sz="2800" b="1" baseline="-25000"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C</a:t>
            </a:r>
            <a:r>
              <a:rPr lang="en-US" sz="2800" b="1" baseline="-25000"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H</a:t>
            </a:r>
            <a:r>
              <a:rPr lang="en-US" sz="2800" b="1" baseline="-25000" dirty="0">
                <a:latin typeface="Times New Roman" panose="02020603050405020304" pitchFamily="18" charset="0"/>
                <a:cs typeface="Times New Roman" panose="02020603050405020304" pitchFamily="18" charset="0"/>
              </a:rPr>
              <a:t>5</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Glixerol</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tristearat</a:t>
            </a:r>
            <a:r>
              <a:rPr lang="en-US" sz="2800" b="1" dirty="0">
                <a:latin typeface="Times New Roman" panose="02020603050405020304" pitchFamily="18" charset="0"/>
                <a:cs typeface="Times New Roman" panose="02020603050405020304" pitchFamily="18" charset="0"/>
              </a:rPr>
              <a:t> </a:t>
            </a:r>
            <a:r>
              <a:rPr lang="en-US" sz="2800" b="1" dirty="0">
                <a:solidFill>
                  <a:srgbClr val="FF3300"/>
                </a:solidFill>
                <a:latin typeface="Times New Roman" panose="02020603050405020304" pitchFamily="18" charset="0"/>
                <a:cs typeface="Times New Roman" panose="02020603050405020304" pitchFamily="18" charset="0"/>
              </a:rPr>
              <a:t>hay </a:t>
            </a:r>
            <a:r>
              <a:rPr lang="en-US" sz="2800" b="1" dirty="0" err="1">
                <a:solidFill>
                  <a:srgbClr val="FF3300"/>
                </a:solidFill>
                <a:latin typeface="Times New Roman" panose="02020603050405020304" pitchFamily="18" charset="0"/>
                <a:cs typeface="Times New Roman" panose="02020603050405020304" pitchFamily="18" charset="0"/>
              </a:rPr>
              <a:t>Tristearin</a:t>
            </a:r>
            <a:r>
              <a:rPr lang="en-US" sz="2800" b="1" dirty="0">
                <a:latin typeface="Times New Roman" panose="02020603050405020304" pitchFamily="18" charset="0"/>
                <a:cs typeface="Times New Roman" panose="02020603050405020304" pitchFamily="18" charset="0"/>
              </a:rPr>
              <a:t>.</a:t>
            </a:r>
          </a:p>
          <a:p>
            <a:pPr>
              <a:lnSpc>
                <a:spcPct val="114000"/>
              </a:lnSpc>
            </a:pPr>
            <a:r>
              <a:rPr lang="en-US" sz="2800" b="1" dirty="0">
                <a:latin typeface="Times New Roman" panose="02020603050405020304" pitchFamily="18" charset="0"/>
                <a:cs typeface="Times New Roman" panose="02020603050405020304" pitchFamily="18" charset="0"/>
              </a:rPr>
              <a:t>(C</a:t>
            </a:r>
            <a:r>
              <a:rPr lang="en-US" sz="2800" b="1" baseline="-25000" dirty="0">
                <a:latin typeface="Times New Roman" panose="02020603050405020304" pitchFamily="18" charset="0"/>
                <a:cs typeface="Times New Roman" panose="02020603050405020304" pitchFamily="18" charset="0"/>
              </a:rPr>
              <a:t>17</a:t>
            </a:r>
            <a:r>
              <a:rPr lang="en-US" sz="2800" b="1" dirty="0">
                <a:latin typeface="Times New Roman" panose="02020603050405020304" pitchFamily="18" charset="0"/>
                <a:cs typeface="Times New Roman" panose="02020603050405020304" pitchFamily="18" charset="0"/>
              </a:rPr>
              <a:t>H</a:t>
            </a:r>
            <a:r>
              <a:rPr lang="en-US" sz="2800" b="1" baseline="-25000" dirty="0">
                <a:latin typeface="Times New Roman" panose="02020603050405020304" pitchFamily="18" charset="0"/>
                <a:cs typeface="Times New Roman" panose="02020603050405020304" pitchFamily="18" charset="0"/>
              </a:rPr>
              <a:t>33</a:t>
            </a:r>
            <a:r>
              <a:rPr lang="en-US" sz="2800" b="1" dirty="0">
                <a:latin typeface="Times New Roman" panose="02020603050405020304" pitchFamily="18" charset="0"/>
                <a:cs typeface="Times New Roman" panose="02020603050405020304" pitchFamily="18" charset="0"/>
              </a:rPr>
              <a:t>COO)</a:t>
            </a:r>
            <a:r>
              <a:rPr lang="en-US" sz="2800" b="1" baseline="-25000"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C</a:t>
            </a:r>
            <a:r>
              <a:rPr lang="en-US" sz="2800" b="1" baseline="-25000"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H</a:t>
            </a:r>
            <a:r>
              <a:rPr lang="en-US" sz="2800" b="1" baseline="-25000" dirty="0">
                <a:latin typeface="Times New Roman" panose="02020603050405020304" pitchFamily="18" charset="0"/>
                <a:cs typeface="Times New Roman" panose="02020603050405020304" pitchFamily="18" charset="0"/>
              </a:rPr>
              <a:t>5</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Glixerol</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trioleat</a:t>
            </a:r>
            <a:r>
              <a:rPr lang="en-US" sz="2800" b="1" dirty="0">
                <a:latin typeface="Times New Roman" panose="02020603050405020304" pitchFamily="18" charset="0"/>
                <a:cs typeface="Times New Roman" panose="02020603050405020304" pitchFamily="18" charset="0"/>
              </a:rPr>
              <a:t> </a:t>
            </a:r>
            <a:r>
              <a:rPr lang="en-US" sz="2800" b="1" dirty="0">
                <a:solidFill>
                  <a:srgbClr val="FF3300"/>
                </a:solidFill>
                <a:latin typeface="Times New Roman" panose="02020603050405020304" pitchFamily="18" charset="0"/>
                <a:cs typeface="Times New Roman" panose="02020603050405020304" pitchFamily="18" charset="0"/>
              </a:rPr>
              <a:t>hay </a:t>
            </a:r>
            <a:r>
              <a:rPr lang="en-US" sz="2800" b="1" dirty="0" err="1">
                <a:solidFill>
                  <a:srgbClr val="FF3300"/>
                </a:solidFill>
                <a:latin typeface="Times New Roman" panose="02020603050405020304" pitchFamily="18" charset="0"/>
                <a:cs typeface="Times New Roman" panose="02020603050405020304" pitchFamily="18" charset="0"/>
              </a:rPr>
              <a:t>Triolein</a:t>
            </a:r>
            <a:r>
              <a:rPr lang="en-US" sz="2800" b="1" dirty="0">
                <a:latin typeface="Times New Roman" panose="02020603050405020304" pitchFamily="18" charset="0"/>
                <a:cs typeface="Times New Roman" panose="02020603050405020304" pitchFamily="18" charset="0"/>
              </a:rPr>
              <a:t>.</a:t>
            </a:r>
          </a:p>
          <a:p>
            <a:pPr>
              <a:lnSpc>
                <a:spcPct val="114000"/>
              </a:lnSpc>
            </a:pPr>
            <a:r>
              <a:rPr lang="en-US" sz="2800" b="1" dirty="0">
                <a:latin typeface="Times New Roman" panose="02020603050405020304" pitchFamily="18" charset="0"/>
                <a:cs typeface="Times New Roman" panose="02020603050405020304" pitchFamily="18" charset="0"/>
              </a:rPr>
              <a:t>(C</a:t>
            </a:r>
            <a:r>
              <a:rPr lang="en-US" sz="2800" b="1" baseline="-25000" dirty="0">
                <a:latin typeface="Times New Roman" panose="02020603050405020304" pitchFamily="18" charset="0"/>
                <a:cs typeface="Times New Roman" panose="02020603050405020304" pitchFamily="18" charset="0"/>
              </a:rPr>
              <a:t>17</a:t>
            </a:r>
            <a:r>
              <a:rPr lang="en-US" sz="2800" b="1" dirty="0">
                <a:latin typeface="Times New Roman" panose="02020603050405020304" pitchFamily="18" charset="0"/>
                <a:cs typeface="Times New Roman" panose="02020603050405020304" pitchFamily="18" charset="0"/>
              </a:rPr>
              <a:t>H</a:t>
            </a:r>
            <a:r>
              <a:rPr lang="en-US" sz="2800" b="1" baseline="-25000" dirty="0">
                <a:latin typeface="Times New Roman" panose="02020603050405020304" pitchFamily="18" charset="0"/>
                <a:cs typeface="Times New Roman" panose="02020603050405020304" pitchFamily="18" charset="0"/>
              </a:rPr>
              <a:t>31</a:t>
            </a:r>
            <a:r>
              <a:rPr lang="en-US" sz="2800" b="1" dirty="0">
                <a:latin typeface="Times New Roman" panose="02020603050405020304" pitchFamily="18" charset="0"/>
                <a:cs typeface="Times New Roman" panose="02020603050405020304" pitchFamily="18" charset="0"/>
              </a:rPr>
              <a:t>COO)</a:t>
            </a:r>
            <a:r>
              <a:rPr lang="en-US" sz="2800" b="1" baseline="-25000"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C</a:t>
            </a:r>
            <a:r>
              <a:rPr lang="en-US" sz="2800" b="1" baseline="-25000"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H</a:t>
            </a:r>
            <a:r>
              <a:rPr lang="en-US" sz="2800" b="1" baseline="-25000" dirty="0">
                <a:latin typeface="Times New Roman" panose="02020603050405020304" pitchFamily="18" charset="0"/>
                <a:cs typeface="Times New Roman" panose="02020603050405020304" pitchFamily="18" charset="0"/>
              </a:rPr>
              <a:t>5</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Glixerol</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trilioleat</a:t>
            </a:r>
            <a:r>
              <a:rPr lang="en-US" sz="2800" b="1" dirty="0">
                <a:latin typeface="Times New Roman" panose="02020603050405020304" pitchFamily="18" charset="0"/>
                <a:cs typeface="Times New Roman" panose="02020603050405020304" pitchFamily="18" charset="0"/>
              </a:rPr>
              <a:t> </a:t>
            </a:r>
            <a:r>
              <a:rPr lang="en-US" sz="2800" b="1" dirty="0">
                <a:solidFill>
                  <a:srgbClr val="FF3300"/>
                </a:solidFill>
                <a:latin typeface="Times New Roman" panose="02020603050405020304" pitchFamily="18" charset="0"/>
                <a:cs typeface="Times New Roman" panose="02020603050405020304" pitchFamily="18" charset="0"/>
              </a:rPr>
              <a:t>hay Tri </a:t>
            </a:r>
            <a:r>
              <a:rPr lang="en-US" sz="2800" b="1" dirty="0" err="1">
                <a:solidFill>
                  <a:srgbClr val="FF3300"/>
                </a:solidFill>
                <a:latin typeface="Times New Roman" panose="02020603050405020304" pitchFamily="18" charset="0"/>
                <a:cs typeface="Times New Roman" panose="02020603050405020304" pitchFamily="18" charset="0"/>
              </a:rPr>
              <a:t>liol</a:t>
            </a:r>
            <a:r>
              <a:rPr lang="en-US" sz="2800" b="1" dirty="0" err="1">
                <a:latin typeface="Times New Roman" panose="02020603050405020304" pitchFamily="18" charset="0"/>
                <a:cs typeface="Times New Roman" panose="02020603050405020304" pitchFamily="18" charset="0"/>
              </a:rPr>
              <a:t>ein</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8170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ircle(in)">
                                      <p:cBhvr>
                                        <p:cTn id="12" dur="2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circle(in)">
                                      <p:cBhvr>
                                        <p:cTn id="17" dur="20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circle(in)">
                                      <p:cBhvr>
                                        <p:cTn id="22" dur="20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FEEABB6-998F-4068-9A59-F049D9A8F53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6835036-9793-4A9B-9CE1-5410815763F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09789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C7E271-2583-48B5-A472-58B5EE55C49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717B79D-FD36-4B55-AE42-701A049D141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81349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92CFEC-A369-1F42-9F18-3367761BB6D9}"/>
              </a:ext>
            </a:extLst>
          </p:cNvPr>
          <p:cNvSpPr txBox="1"/>
          <p:nvPr/>
        </p:nvSpPr>
        <p:spPr>
          <a:xfrm>
            <a:off x="-114299" y="0"/>
            <a:ext cx="12306300" cy="1305807"/>
          </a:xfrm>
          <a:prstGeom prst="rect">
            <a:avLst/>
          </a:prstGeom>
          <a:noFill/>
        </p:spPr>
        <p:txBody>
          <a:bodyPr wrap="square" rtlCol="0">
            <a:spAutoFit/>
          </a:bodyPr>
          <a:lstStyle/>
          <a:p>
            <a:pPr>
              <a:lnSpc>
                <a:spcPct val="114000"/>
              </a:lnSpc>
            </a:pPr>
            <a:r>
              <a:rPr lang="en-US" sz="3600" b="1" u="sng" dirty="0">
                <a:solidFill>
                  <a:srgbClr val="FF0000"/>
                </a:solidFill>
                <a:latin typeface="Times New Roman" panose="02020603050405020304" pitchFamily="18" charset="0"/>
                <a:cs typeface="Times New Roman" panose="02020603050405020304" pitchFamily="18" charset="0"/>
              </a:rPr>
              <a:t>III. TÍNH CHẤT HÓA HỌC.</a:t>
            </a:r>
          </a:p>
          <a:p>
            <a:pPr>
              <a:lnSpc>
                <a:spcPct val="114000"/>
              </a:lnSpc>
            </a:pPr>
            <a:r>
              <a:rPr lang="en-US" sz="3600" u="sng" dirty="0">
                <a:solidFill>
                  <a:srgbClr val="FF0000"/>
                </a:solidFill>
                <a:latin typeface="Times New Roman" panose="02020603050405020304" pitchFamily="18" charset="0"/>
                <a:cs typeface="Times New Roman" panose="02020603050405020304" pitchFamily="18" charset="0"/>
              </a:rPr>
              <a:t>1. </a:t>
            </a:r>
            <a:r>
              <a:rPr lang="en-US" sz="3600" u="sng" dirty="0" err="1">
                <a:solidFill>
                  <a:srgbClr val="FF0000"/>
                </a:solidFill>
                <a:latin typeface="Times New Roman" panose="02020603050405020304" pitchFamily="18" charset="0"/>
                <a:cs typeface="Times New Roman" panose="02020603050405020304" pitchFamily="18" charset="0"/>
              </a:rPr>
              <a:t>Phản</a:t>
            </a:r>
            <a:r>
              <a:rPr lang="en-US" sz="3600" u="sng" dirty="0">
                <a:solidFill>
                  <a:srgbClr val="FF0000"/>
                </a:solidFill>
                <a:latin typeface="Times New Roman" panose="02020603050405020304" pitchFamily="18" charset="0"/>
                <a:cs typeface="Times New Roman" panose="02020603050405020304" pitchFamily="18" charset="0"/>
              </a:rPr>
              <a:t> </a:t>
            </a:r>
            <a:r>
              <a:rPr lang="en-US" sz="3600" u="sng" dirty="0" err="1">
                <a:solidFill>
                  <a:srgbClr val="FF0000"/>
                </a:solidFill>
                <a:latin typeface="Times New Roman" panose="02020603050405020304" pitchFamily="18" charset="0"/>
                <a:cs typeface="Times New Roman" panose="02020603050405020304" pitchFamily="18" charset="0"/>
              </a:rPr>
              <a:t>ứng</a:t>
            </a:r>
            <a:r>
              <a:rPr lang="en-US" sz="3600" u="sng" dirty="0">
                <a:solidFill>
                  <a:srgbClr val="FF0000"/>
                </a:solidFill>
                <a:latin typeface="Times New Roman" panose="02020603050405020304" pitchFamily="18" charset="0"/>
                <a:cs typeface="Times New Roman" panose="02020603050405020304" pitchFamily="18" charset="0"/>
              </a:rPr>
              <a:t> </a:t>
            </a:r>
            <a:r>
              <a:rPr lang="en-US" sz="3600" u="sng" dirty="0" err="1">
                <a:solidFill>
                  <a:srgbClr val="FF0000"/>
                </a:solidFill>
                <a:latin typeface="Times New Roman" panose="02020603050405020304" pitchFamily="18" charset="0"/>
                <a:cs typeface="Times New Roman" panose="02020603050405020304" pitchFamily="18" charset="0"/>
              </a:rPr>
              <a:t>thủy</a:t>
            </a:r>
            <a:r>
              <a:rPr lang="en-US" sz="3600" u="sng" dirty="0">
                <a:solidFill>
                  <a:srgbClr val="FF0000"/>
                </a:solidFill>
                <a:latin typeface="Times New Roman" panose="02020603050405020304" pitchFamily="18" charset="0"/>
                <a:cs typeface="Times New Roman" panose="02020603050405020304" pitchFamily="18" charset="0"/>
              </a:rPr>
              <a:t> </a:t>
            </a:r>
            <a:r>
              <a:rPr lang="en-US" sz="3600" u="sng" dirty="0" err="1">
                <a:solidFill>
                  <a:srgbClr val="FF0000"/>
                </a:solidFill>
                <a:latin typeface="Times New Roman" panose="02020603050405020304" pitchFamily="18" charset="0"/>
                <a:cs typeface="Times New Roman" panose="02020603050405020304" pitchFamily="18" charset="0"/>
              </a:rPr>
              <a:t>phân</a:t>
            </a:r>
            <a:r>
              <a:rPr lang="en-US" sz="3600" u="sng" dirty="0">
                <a:solidFill>
                  <a:srgbClr val="FF0000"/>
                </a:solidFill>
                <a:latin typeface="Times New Roman" panose="02020603050405020304" pitchFamily="18" charset="0"/>
                <a:cs typeface="Times New Roman" panose="02020603050405020304" pitchFamily="18" charset="0"/>
              </a:rPr>
              <a:t> </a:t>
            </a:r>
            <a:r>
              <a:rPr lang="en-US" sz="3600" u="sng" dirty="0" err="1">
                <a:solidFill>
                  <a:srgbClr val="FF0000"/>
                </a:solidFill>
                <a:latin typeface="Times New Roman" panose="02020603050405020304" pitchFamily="18" charset="0"/>
                <a:cs typeface="Times New Roman" panose="02020603050405020304" pitchFamily="18" charset="0"/>
              </a:rPr>
              <a:t>chất</a:t>
            </a:r>
            <a:r>
              <a:rPr lang="en-US" sz="3600" u="sng" dirty="0">
                <a:solidFill>
                  <a:srgbClr val="FF0000"/>
                </a:solidFill>
                <a:latin typeface="Times New Roman" panose="02020603050405020304" pitchFamily="18" charset="0"/>
                <a:cs typeface="Times New Roman" panose="02020603050405020304" pitchFamily="18" charset="0"/>
              </a:rPr>
              <a:t> </a:t>
            </a:r>
            <a:r>
              <a:rPr lang="en-US" sz="3600" u="sng" dirty="0" err="1">
                <a:solidFill>
                  <a:srgbClr val="FF0000"/>
                </a:solidFill>
                <a:latin typeface="Times New Roman" panose="02020603050405020304" pitchFamily="18" charset="0"/>
                <a:cs typeface="Times New Roman" panose="02020603050405020304" pitchFamily="18" charset="0"/>
              </a:rPr>
              <a:t>béo</a:t>
            </a:r>
            <a:r>
              <a:rPr lang="en-US" sz="3600" u="sng" dirty="0">
                <a:solidFill>
                  <a:srgbClr val="FF0000"/>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9B3C7A13-9E8D-4842-9B71-9123E1183237}"/>
              </a:ext>
            </a:extLst>
          </p:cNvPr>
          <p:cNvSpPr txBox="1"/>
          <p:nvPr/>
        </p:nvSpPr>
        <p:spPr>
          <a:xfrm>
            <a:off x="25301" y="1484268"/>
            <a:ext cx="12141398" cy="523220"/>
          </a:xfrm>
          <a:prstGeom prst="rect">
            <a:avLst/>
          </a:prstGeom>
          <a:solidFill>
            <a:schemeClr val="accent2">
              <a:lumMod val="40000"/>
              <a:lumOff val="60000"/>
            </a:schemeClr>
          </a:solidFill>
        </p:spPr>
        <p:txBody>
          <a:bodyPr wrap="square" rtlCol="0">
            <a:spAutoFit/>
          </a:bodyPr>
          <a:lstStyle/>
          <a:p>
            <a:pPr algn="ctr"/>
            <a:r>
              <a:rPr lang="en-US" altLang="vi-VN" sz="2800" b="1" dirty="0" err="1">
                <a:latin typeface="Times New Roman" panose="02020603050405020304" pitchFamily="18" charset="0"/>
                <a:cs typeface="Times New Roman" panose="02020603050405020304" pitchFamily="18" charset="0"/>
              </a:rPr>
              <a:t>Chất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béo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là</a:t>
            </a:r>
            <a:r>
              <a:rPr lang="en-US" altLang="vi-VN" sz="2800" b="1" dirty="0">
                <a:latin typeface="Times New Roman" panose="02020603050405020304" pitchFamily="18" charset="0"/>
                <a:cs typeface="Times New Roman" panose="02020603050405020304" pitchFamily="18" charset="0"/>
              </a:rPr>
              <a:t> Trieste </a:t>
            </a:r>
            <a:r>
              <a:rPr lang="en-US" altLang="vi-VN" sz="2800" b="1" dirty="0" err="1">
                <a:latin typeface="Times New Roman" panose="02020603050405020304" pitchFamily="18" charset="0"/>
                <a:cs typeface="Times New Roman" panose="02020603050405020304" pitchFamily="18" charset="0"/>
              </a:rPr>
              <a:t>nên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thể</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hiện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đầy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đủ</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tính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chất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của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este</a:t>
            </a:r>
            <a:endParaRPr lang="en-US" altLang="vi-VN" sz="2800" b="1" dirty="0">
              <a:latin typeface="+mj-lt"/>
              <a:cs typeface="Arial" panose="020B0604020202020204" pitchFamily="34" charset="0"/>
            </a:endParaRPr>
          </a:p>
        </p:txBody>
      </p:sp>
      <p:sp>
        <p:nvSpPr>
          <p:cNvPr id="9" name="Rectangle 8">
            <a:extLst>
              <a:ext uri="{FF2B5EF4-FFF2-40B4-BE49-F238E27FC236}">
                <a16:creationId xmlns:a16="http://schemas.microsoft.com/office/drawing/2014/main" id="{ED9CD966-DFB9-3A45-8DD1-7F06BB52C81C}"/>
              </a:ext>
            </a:extLst>
          </p:cNvPr>
          <p:cNvSpPr/>
          <p:nvPr/>
        </p:nvSpPr>
        <p:spPr>
          <a:xfrm>
            <a:off x="329180" y="2118257"/>
            <a:ext cx="7686107" cy="40252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00FF"/>
                </a:solidFill>
                <a:latin typeface="Times New Roman" panose="02020603050405020304" pitchFamily="18" charset="0"/>
                <a:cs typeface="Times New Roman" panose="02020603050405020304" pitchFamily="18" charset="0"/>
              </a:rPr>
              <a:t>a. </a:t>
            </a:r>
            <a:r>
              <a:rPr lang="en-US" sz="3600" b="1" dirty="0" err="1">
                <a:solidFill>
                  <a:srgbClr val="0000FF"/>
                </a:solidFill>
                <a:latin typeface="Times New Roman" panose="02020603050405020304" pitchFamily="18" charset="0"/>
                <a:cs typeface="Times New Roman" panose="02020603050405020304" pitchFamily="18" charset="0"/>
              </a:rPr>
              <a:t>Thủy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phân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trường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axit</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B2B87902-465D-854F-B24D-AB2A8E1926C5}"/>
              </a:ext>
            </a:extLst>
          </p:cNvPr>
          <p:cNvSpPr txBox="1"/>
          <p:nvPr/>
        </p:nvSpPr>
        <p:spPr>
          <a:xfrm>
            <a:off x="329181" y="2675979"/>
            <a:ext cx="2013970" cy="584775"/>
          </a:xfrm>
          <a:prstGeom prst="rect">
            <a:avLst/>
          </a:prstGeom>
          <a:solidFill>
            <a:srgbClr val="C00000"/>
          </a:solidFill>
        </p:spPr>
        <p:txBody>
          <a:bodyPr wrap="square">
            <a:spAutoFit/>
          </a:bodyPr>
          <a:lstStyle/>
          <a:p>
            <a:r>
              <a:rPr lang="en-US" sz="3200" dirty="0" err="1">
                <a:solidFill>
                  <a:srgbClr val="FFFF00"/>
                </a:solidFill>
                <a:latin typeface="Times New Roman" panose="02020603050405020304" pitchFamily="18" charset="0"/>
                <a:cs typeface="Times New Roman" panose="02020603050405020304" pitchFamily="18" charset="0"/>
              </a:rPr>
              <a:t>Tổng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quát</a:t>
            </a:r>
            <a:endParaRPr lang="en-VN" sz="3200" dirty="0">
              <a:solidFill>
                <a:srgbClr val="FFFF00"/>
              </a:solidFill>
            </a:endParaRPr>
          </a:p>
        </p:txBody>
      </p:sp>
      <p:sp>
        <p:nvSpPr>
          <p:cNvPr id="12" name="TextBox 11">
            <a:extLst>
              <a:ext uri="{FF2B5EF4-FFF2-40B4-BE49-F238E27FC236}">
                <a16:creationId xmlns:a16="http://schemas.microsoft.com/office/drawing/2014/main" id="{7A00B029-994C-CD4F-A31B-B3E761FE2181}"/>
              </a:ext>
            </a:extLst>
          </p:cNvPr>
          <p:cNvSpPr txBox="1"/>
          <p:nvPr/>
        </p:nvSpPr>
        <p:spPr>
          <a:xfrm>
            <a:off x="2557463" y="2663571"/>
            <a:ext cx="6745565" cy="609590"/>
          </a:xfrm>
          <a:prstGeom prst="rect">
            <a:avLst/>
          </a:prstGeom>
          <a:solidFill>
            <a:schemeClr val="accent4">
              <a:lumMod val="20000"/>
              <a:lumOff val="80000"/>
            </a:schemeClr>
          </a:solidFill>
        </p:spPr>
        <p:txBody>
          <a:bodyPr wrap="none" rtlCol="0">
            <a:spAutoFit/>
          </a:bodyPr>
          <a:lstStyle/>
          <a:p>
            <a:pPr>
              <a:lnSpc>
                <a:spcPct val="114000"/>
              </a:lnSpc>
            </a:pP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béo</a:t>
            </a:r>
            <a:r>
              <a:rPr lang="en-US" sz="3200" dirty="0">
                <a:latin typeface="Times New Roman" panose="02020603050405020304" pitchFamily="18" charset="0"/>
                <a:cs typeface="Times New Roman" panose="02020603050405020304" pitchFamily="18" charset="0"/>
              </a:rPr>
              <a:t> +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 </a:t>
            </a:r>
            <a:r>
              <a:rPr lang="en-US" sz="3200" dirty="0" err="1">
                <a:latin typeface="Times New Roman" panose="02020603050405020304" pitchFamily="18" charset="0"/>
                <a:cs typeface="Times New Roman" panose="02020603050405020304" pitchFamily="18" charset="0"/>
              </a:rPr>
              <a:t>Axit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béo</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Glixerol</a:t>
            </a:r>
            <a:r>
              <a:rPr lang="en-US" sz="32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9DFCEA0B-54A4-CF4A-A21C-87344068B446}"/>
              </a:ext>
            </a:extLst>
          </p:cNvPr>
          <p:cNvSpPr txBox="1"/>
          <p:nvPr/>
        </p:nvSpPr>
        <p:spPr>
          <a:xfrm>
            <a:off x="1581783" y="4044581"/>
            <a:ext cx="9028434" cy="1384995"/>
          </a:xfrm>
          <a:prstGeom prst="rect">
            <a:avLst/>
          </a:prstGeom>
          <a:noFill/>
        </p:spPr>
        <p:txBody>
          <a:bodyPr wrap="none" rtlCol="0">
            <a:spAutoFit/>
          </a:bodyPr>
          <a:lstStyle/>
          <a:p>
            <a:pPr algn="ctr"/>
            <a:r>
              <a:rPr lang="en-US" sz="2800" u="sng" dirty="0" err="1">
                <a:highlight>
                  <a:srgbClr val="FFFF00"/>
                </a:highlight>
                <a:latin typeface="Times New Roman" panose="02020603050405020304" pitchFamily="18" charset="0"/>
                <a:cs typeface="Times New Roman" panose="02020603050405020304" pitchFamily="18" charset="0"/>
              </a:rPr>
              <a:t>Ví</a:t>
            </a:r>
            <a:r>
              <a:rPr lang="en-US" sz="2800" u="sng" dirty="0">
                <a:highlight>
                  <a:srgbClr val="FFFF00"/>
                </a:highlight>
                <a:latin typeface="Times New Roman" panose="02020603050405020304" pitchFamily="18" charset="0"/>
                <a:cs typeface="Times New Roman" panose="02020603050405020304" pitchFamily="18" charset="0"/>
              </a:rPr>
              <a:t> </a:t>
            </a:r>
            <a:r>
              <a:rPr lang="en-US" sz="2800" u="sng" dirty="0" err="1">
                <a:highlight>
                  <a:srgbClr val="FFFF00"/>
                </a:highlight>
                <a:latin typeface="Times New Roman" panose="02020603050405020304" pitchFamily="18" charset="0"/>
                <a:cs typeface="Times New Roman" panose="02020603050405020304" pitchFamily="18" charset="0"/>
              </a:rPr>
              <a:t>dụ</a:t>
            </a:r>
            <a:r>
              <a:rPr lang="en-US" sz="2800" u="sng" dirty="0">
                <a:highlight>
                  <a:srgbClr val="FFFF00"/>
                </a:highlight>
                <a:latin typeface="Times New Roman" panose="02020603050405020304" pitchFamily="18" charset="0"/>
                <a:cs typeface="Times New Roman" panose="02020603050405020304" pitchFamily="18" charset="0"/>
              </a:rPr>
              <a:t>:</a:t>
            </a:r>
          </a:p>
          <a:p>
            <a:pPr algn="ctr"/>
            <a:r>
              <a:rPr lang="en-US" sz="2800" dirty="0">
                <a:latin typeface="Times New Roman" panose="02020603050405020304" pitchFamily="18" charset="0"/>
                <a:cs typeface="Times New Roman" panose="02020603050405020304" pitchFamily="18" charset="0"/>
              </a:rPr>
              <a:t>(C</a:t>
            </a:r>
            <a:r>
              <a:rPr lang="en-US" sz="2800" baseline="-25000" dirty="0">
                <a:latin typeface="Times New Roman" panose="02020603050405020304" pitchFamily="18" charset="0"/>
                <a:cs typeface="Times New Roman" panose="02020603050405020304" pitchFamily="18" charset="0"/>
              </a:rPr>
              <a:t>17</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33</a:t>
            </a:r>
            <a:r>
              <a:rPr lang="en-US" sz="2800" dirty="0">
                <a:latin typeface="Times New Roman" panose="02020603050405020304" pitchFamily="18" charset="0"/>
                <a:cs typeface="Times New Roman" panose="02020603050405020304" pitchFamily="18" charset="0"/>
              </a:rPr>
              <a:t>COO)</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C</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5</a:t>
            </a:r>
            <a:r>
              <a:rPr lang="en-US" sz="2800" dirty="0">
                <a:latin typeface="Times New Roman" panose="02020603050405020304" pitchFamily="18" charset="0"/>
                <a:cs typeface="Times New Roman" panose="02020603050405020304" pitchFamily="18" charset="0"/>
              </a:rPr>
              <a:t> + 3H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 ↔ 3C</a:t>
            </a:r>
            <a:r>
              <a:rPr lang="en-US" sz="2800" baseline="-25000" dirty="0">
                <a:latin typeface="Times New Roman" panose="02020603050405020304" pitchFamily="18" charset="0"/>
                <a:cs typeface="Times New Roman" panose="02020603050405020304" pitchFamily="18" charset="0"/>
              </a:rPr>
              <a:t>17</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33</a:t>
            </a:r>
            <a:r>
              <a:rPr lang="en-US" sz="2800" dirty="0">
                <a:latin typeface="Times New Roman" panose="02020603050405020304" pitchFamily="18" charset="0"/>
                <a:cs typeface="Times New Roman" panose="02020603050405020304" pitchFamily="18" charset="0"/>
              </a:rPr>
              <a:t>COOH + C</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5</a:t>
            </a:r>
            <a:r>
              <a:rPr lang="en-US" sz="2800" dirty="0">
                <a:latin typeface="Times New Roman" panose="02020603050405020304" pitchFamily="18" charset="0"/>
                <a:cs typeface="Times New Roman" panose="02020603050405020304" pitchFamily="18" charset="0"/>
              </a:rPr>
              <a:t>(OH)</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a:t>
            </a:r>
          </a:p>
          <a:p>
            <a:pPr algn="ctr"/>
            <a:endParaRPr lang="en-VN" sz="2800" dirty="0"/>
          </a:p>
        </p:txBody>
      </p:sp>
      <p:sp>
        <p:nvSpPr>
          <p:cNvPr id="14" name="TextBox 13">
            <a:extLst>
              <a:ext uri="{FF2B5EF4-FFF2-40B4-BE49-F238E27FC236}">
                <a16:creationId xmlns:a16="http://schemas.microsoft.com/office/drawing/2014/main" id="{C7D55ECC-8C60-334C-B911-E6F66D52ED8A}"/>
              </a:ext>
            </a:extLst>
          </p:cNvPr>
          <p:cNvSpPr txBox="1"/>
          <p:nvPr/>
        </p:nvSpPr>
        <p:spPr>
          <a:xfrm>
            <a:off x="948977" y="3471406"/>
            <a:ext cx="9847568" cy="674224"/>
          </a:xfrm>
          <a:prstGeom prst="rect">
            <a:avLst/>
          </a:prstGeom>
          <a:solidFill>
            <a:schemeClr val="accent4">
              <a:lumMod val="40000"/>
              <a:lumOff val="60000"/>
            </a:schemeClr>
          </a:solidFill>
        </p:spPr>
        <p:txBody>
          <a:bodyPr wrap="none" rtlCol="0">
            <a:spAutoFit/>
          </a:bodyPr>
          <a:lstStyle/>
          <a:p>
            <a:pPr>
              <a:lnSpc>
                <a:spcPct val="114000"/>
              </a:lnSpc>
            </a:pPr>
            <a:r>
              <a:rPr lang="en-US" sz="3600" dirty="0">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RCOO</a:t>
            </a:r>
            <a:r>
              <a:rPr lang="en-US" sz="3600" dirty="0">
                <a:latin typeface="Times New Roman" panose="02020603050405020304" pitchFamily="18" charset="0"/>
                <a:cs typeface="Times New Roman" panose="02020603050405020304" pitchFamily="18" charset="0"/>
              </a:rPr>
              <a:t>)</a:t>
            </a:r>
            <a:r>
              <a:rPr lang="en-US" sz="3600" baseline="-25000" dirty="0">
                <a:solidFill>
                  <a:srgbClr val="92D050"/>
                </a:solidFill>
                <a:latin typeface="Times New Roman" panose="02020603050405020304" pitchFamily="18" charset="0"/>
                <a:cs typeface="Times New Roman" panose="02020603050405020304" pitchFamily="18" charset="0"/>
              </a:rPr>
              <a:t>3</a:t>
            </a:r>
            <a:r>
              <a:rPr lang="en-US" sz="3600" b="1" dirty="0">
                <a:solidFill>
                  <a:srgbClr val="002060"/>
                </a:solidFill>
                <a:latin typeface="Times New Roman" panose="02020603050405020304" pitchFamily="18" charset="0"/>
                <a:cs typeface="Times New Roman" panose="02020603050405020304" pitchFamily="18" charset="0"/>
              </a:rPr>
              <a:t>C</a:t>
            </a:r>
            <a:r>
              <a:rPr lang="en-US" sz="3600" b="1" baseline="-25000" dirty="0">
                <a:solidFill>
                  <a:srgbClr val="002060"/>
                </a:solidFill>
                <a:latin typeface="Times New Roman" panose="02020603050405020304" pitchFamily="18" charset="0"/>
                <a:cs typeface="Times New Roman" panose="02020603050405020304" pitchFamily="18" charset="0"/>
              </a:rPr>
              <a:t>3</a:t>
            </a:r>
            <a:r>
              <a:rPr lang="en-US" sz="3600" b="1" dirty="0">
                <a:solidFill>
                  <a:srgbClr val="002060"/>
                </a:solidFill>
                <a:latin typeface="Times New Roman" panose="02020603050405020304" pitchFamily="18" charset="0"/>
                <a:cs typeface="Times New Roman" panose="02020603050405020304" pitchFamily="18" charset="0"/>
              </a:rPr>
              <a:t>H</a:t>
            </a:r>
            <a:r>
              <a:rPr lang="en-US" sz="3600" b="1" baseline="-25000" dirty="0">
                <a:solidFill>
                  <a:srgbClr val="002060"/>
                </a:solidFill>
                <a:latin typeface="Times New Roman" panose="02020603050405020304" pitchFamily="18" charset="0"/>
                <a:cs typeface="Times New Roman" panose="02020603050405020304" pitchFamily="18" charset="0"/>
              </a:rPr>
              <a:t>5</a:t>
            </a:r>
            <a:r>
              <a:rPr lang="en-US" sz="3600" dirty="0">
                <a:latin typeface="Times New Roman" panose="02020603050405020304" pitchFamily="18" charset="0"/>
                <a:cs typeface="Times New Roman" panose="02020603050405020304" pitchFamily="18" charset="0"/>
              </a:rPr>
              <a:t> + 3H</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O ↔ </a:t>
            </a:r>
            <a:r>
              <a:rPr lang="en-US" sz="3600" dirty="0">
                <a:solidFill>
                  <a:srgbClr val="92D050"/>
                </a:solidFill>
                <a:latin typeface="Times New Roman" panose="02020603050405020304" pitchFamily="18" charset="0"/>
                <a:cs typeface="Times New Roman" panose="02020603050405020304" pitchFamily="18" charset="0"/>
              </a:rPr>
              <a:t>3</a:t>
            </a:r>
            <a:r>
              <a:rPr lang="en-US" sz="3600" dirty="0">
                <a:solidFill>
                  <a:srgbClr val="FF0000"/>
                </a:solidFill>
                <a:latin typeface="Times New Roman" panose="02020603050405020304" pitchFamily="18" charset="0"/>
                <a:cs typeface="Times New Roman" panose="02020603050405020304" pitchFamily="18" charset="0"/>
              </a:rPr>
              <a:t>RCOO</a:t>
            </a:r>
            <a:r>
              <a:rPr lang="en-US" sz="3600" dirty="0">
                <a:latin typeface="Times New Roman" panose="02020603050405020304" pitchFamily="18" charset="0"/>
                <a:cs typeface="Times New Roman" panose="02020603050405020304" pitchFamily="18" charset="0"/>
              </a:rPr>
              <a:t>H + </a:t>
            </a:r>
            <a:r>
              <a:rPr lang="en-US" sz="3600" b="1" dirty="0">
                <a:solidFill>
                  <a:srgbClr val="002060"/>
                </a:solidFill>
                <a:latin typeface="Times New Roman" panose="02020603050405020304" pitchFamily="18" charset="0"/>
                <a:cs typeface="Times New Roman" panose="02020603050405020304" pitchFamily="18" charset="0"/>
              </a:rPr>
              <a:t>C</a:t>
            </a:r>
            <a:r>
              <a:rPr lang="en-US" sz="3600" b="1" baseline="-25000" dirty="0">
                <a:solidFill>
                  <a:srgbClr val="002060"/>
                </a:solidFill>
                <a:latin typeface="Times New Roman" panose="02020603050405020304" pitchFamily="18" charset="0"/>
                <a:cs typeface="Times New Roman" panose="02020603050405020304" pitchFamily="18" charset="0"/>
              </a:rPr>
              <a:t>3</a:t>
            </a:r>
            <a:r>
              <a:rPr lang="en-US" sz="3600" b="1" dirty="0">
                <a:solidFill>
                  <a:srgbClr val="002060"/>
                </a:solidFill>
                <a:latin typeface="Times New Roman" panose="02020603050405020304" pitchFamily="18" charset="0"/>
                <a:cs typeface="Times New Roman" panose="02020603050405020304" pitchFamily="18" charset="0"/>
              </a:rPr>
              <a:t>H</a:t>
            </a:r>
            <a:r>
              <a:rPr lang="en-US" sz="3600" b="1" baseline="-25000" dirty="0">
                <a:solidFill>
                  <a:srgbClr val="002060"/>
                </a:solidFill>
                <a:latin typeface="Times New Roman" panose="02020603050405020304" pitchFamily="18" charset="0"/>
                <a:cs typeface="Times New Roman" panose="02020603050405020304" pitchFamily="18" charset="0"/>
              </a:rPr>
              <a:t>5</a:t>
            </a:r>
            <a:r>
              <a:rPr lang="en-US" sz="3600" dirty="0">
                <a:latin typeface="Times New Roman" panose="02020603050405020304" pitchFamily="18" charset="0"/>
                <a:cs typeface="Times New Roman" panose="02020603050405020304" pitchFamily="18" charset="0"/>
              </a:rPr>
              <a:t>(OH)</a:t>
            </a:r>
            <a:r>
              <a:rPr lang="en-US" sz="3600" baseline="-25000" dirty="0">
                <a:latin typeface="Times New Roman" panose="02020603050405020304" pitchFamily="18" charset="0"/>
                <a:cs typeface="Times New Roman" panose="02020603050405020304" pitchFamily="18" charset="0"/>
              </a:rPr>
              <a:t>3</a:t>
            </a:r>
            <a:r>
              <a:rPr lang="en-US" sz="3600" dirty="0">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6FFF79D2-31DB-C440-977A-AF163F262922}"/>
              </a:ext>
            </a:extLst>
          </p:cNvPr>
          <p:cNvSpPr/>
          <p:nvPr/>
        </p:nvSpPr>
        <p:spPr>
          <a:xfrm>
            <a:off x="0" y="5175695"/>
            <a:ext cx="12141397" cy="141936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rgbClr val="0000FF"/>
                </a:solidFill>
                <a:latin typeface="Times New Roman" panose="02020603050405020304" pitchFamily="18" charset="0"/>
                <a:cs typeface="Times New Roman" panose="02020603050405020304" pitchFamily="18" charset="0"/>
              </a:rPr>
              <a:t>Vậy</a:t>
            </a:r>
            <a:r>
              <a:rPr lang="en-US" sz="3200" dirty="0">
                <a:solidFill>
                  <a:srgbClr val="0000FF"/>
                </a:solidFill>
                <a:latin typeface="Times New Roman" panose="02020603050405020304" pitchFamily="18" charset="0"/>
                <a:cs typeface="Times New Roman" panose="02020603050405020304" pitchFamily="18" charset="0"/>
              </a:rPr>
              <a:t>:</a:t>
            </a:r>
          </a:p>
          <a:p>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Phản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ứng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thủy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chất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béo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môi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trường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axit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pư</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thuận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nghịch</a:t>
            </a:r>
            <a:r>
              <a:rPr lang="en-US" sz="3200" dirty="0">
                <a:solidFill>
                  <a:srgbClr val="0000FF"/>
                </a:solidFill>
                <a:latin typeface="Times New Roman" panose="02020603050405020304" pitchFamily="18" charset="0"/>
                <a:cs typeface="Times New Roman" panose="02020603050405020304" pitchFamily="18" charset="0"/>
              </a:rPr>
              <a:t>.</a:t>
            </a:r>
          </a:p>
          <a:p>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Sản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phẩm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thủy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chất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béo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môi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trường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axit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luôn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glixerol</a:t>
            </a:r>
            <a:r>
              <a:rPr lang="en-US" sz="32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9671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A04808-4247-214E-A218-20052DF253C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71063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4FB6C85-C61A-43CB-9941-1BFC14AE8B5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FECD019-6897-455B-91C4-DCA0769BE3B8}"/>
              </a:ext>
            </a:extLst>
          </p:cNvPr>
          <p:cNvPicPr/>
          <p:nvPr/>
        </p:nvPicPr>
        <p:blipFill rotWithShape="1">
          <a:blip r:embed="rId2"/>
          <a:srcRect t="15625"/>
          <a:stretch/>
        </p:blipFill>
        <p:spPr>
          <a:xfrm>
            <a:off x="0" y="385762"/>
            <a:ext cx="12192000" cy="5786437"/>
          </a:xfrm>
          <a:prstGeom prst="rect">
            <a:avLst/>
          </a:prstGeom>
        </p:spPr>
      </p:pic>
    </p:spTree>
    <p:extLst>
      <p:ext uri="{BB962C8B-B14F-4D97-AF65-F5344CB8AC3E}">
        <p14:creationId xmlns:p14="http://schemas.microsoft.com/office/powerpoint/2010/main" val="663053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E0F941-B701-DF43-AF4F-877F80D45169}"/>
              </a:ext>
            </a:extLst>
          </p:cNvPr>
          <p:cNvSpPr/>
          <p:nvPr/>
        </p:nvSpPr>
        <p:spPr>
          <a:xfrm>
            <a:off x="342900" y="163864"/>
            <a:ext cx="11387138" cy="40252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00FF"/>
                </a:solidFill>
                <a:latin typeface="Times New Roman" panose="02020603050405020304" pitchFamily="18" charset="0"/>
                <a:cs typeface="Times New Roman" panose="02020603050405020304" pitchFamily="18" charset="0"/>
              </a:rPr>
              <a:t>b. </a:t>
            </a:r>
            <a:r>
              <a:rPr lang="en-US" sz="3200" dirty="0" err="1">
                <a:solidFill>
                  <a:srgbClr val="0000FF"/>
                </a:solidFill>
                <a:latin typeface="Times New Roman" panose="02020603050405020304" pitchFamily="18" charset="0"/>
                <a:cs typeface="Times New Roman" panose="02020603050405020304" pitchFamily="18" charset="0"/>
              </a:rPr>
              <a:t>Thủy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môi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trường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bazơ</a:t>
            </a:r>
            <a:r>
              <a:rPr lang="en-US" sz="3200"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Phản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ứng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phòng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hóa</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DD663AE7-EAEA-A54B-976D-8D4DBEF49453}"/>
              </a:ext>
            </a:extLst>
          </p:cNvPr>
          <p:cNvSpPr/>
          <p:nvPr/>
        </p:nvSpPr>
        <p:spPr>
          <a:xfrm>
            <a:off x="159224" y="5438633"/>
            <a:ext cx="11873552" cy="141936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rgbClr val="0000FF"/>
                </a:solidFill>
                <a:latin typeface="Times New Roman" panose="02020603050405020304" pitchFamily="18" charset="0"/>
                <a:cs typeface="Times New Roman" panose="02020603050405020304" pitchFamily="18" charset="0"/>
              </a:rPr>
              <a:t>Vậy</a:t>
            </a:r>
            <a:r>
              <a:rPr lang="en-US" sz="3200" dirty="0">
                <a:solidFill>
                  <a:srgbClr val="0000FF"/>
                </a:solidFill>
                <a:latin typeface="Times New Roman" panose="02020603050405020304" pitchFamily="18" charset="0"/>
                <a:cs typeface="Times New Roman" panose="02020603050405020304" pitchFamily="18" charset="0"/>
              </a:rPr>
              <a:t>:</a:t>
            </a:r>
          </a:p>
          <a:p>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Phản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ứng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thủy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chất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béo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môi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trường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bazơ</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pư</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chiều</a:t>
            </a:r>
            <a:r>
              <a:rPr lang="en-US" sz="3200" dirty="0">
                <a:solidFill>
                  <a:srgbClr val="0000FF"/>
                </a:solidFill>
                <a:latin typeface="Times New Roman" panose="02020603050405020304" pitchFamily="18" charset="0"/>
                <a:cs typeface="Times New Roman" panose="02020603050405020304" pitchFamily="18" charset="0"/>
              </a:rPr>
              <a:t>.</a:t>
            </a:r>
          </a:p>
          <a:p>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Sản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phẩm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thủy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chất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béo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môi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trường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bazơ</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luôn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glixerol</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43E7FA7C-375E-2244-9548-1A118D260EEF}"/>
              </a:ext>
            </a:extLst>
          </p:cNvPr>
          <p:cNvSpPr txBox="1"/>
          <p:nvPr/>
        </p:nvSpPr>
        <p:spPr>
          <a:xfrm>
            <a:off x="159224" y="1305213"/>
            <a:ext cx="13101637" cy="609590"/>
          </a:xfrm>
          <a:prstGeom prst="rect">
            <a:avLst/>
          </a:prstGeom>
          <a:noFill/>
        </p:spPr>
        <p:txBody>
          <a:bodyPr wrap="square">
            <a:spAutoFit/>
          </a:bodyPr>
          <a:lstStyle/>
          <a:p>
            <a:pPr>
              <a:lnSpc>
                <a:spcPct val="114000"/>
              </a:lnSpc>
            </a:pPr>
            <a:r>
              <a:rPr lang="en-US" sz="3200" b="1" dirty="0" err="1">
                <a:solidFill>
                  <a:srgbClr val="FF0000"/>
                </a:solidFill>
                <a:highlight>
                  <a:srgbClr val="FFFF00"/>
                </a:highlight>
                <a:latin typeface="Times New Roman" panose="02020603050405020304" pitchFamily="18" charset="0"/>
                <a:cs typeface="Times New Roman" panose="02020603050405020304" pitchFamily="18" charset="0"/>
              </a:rPr>
              <a:t>Tổng</a:t>
            </a:r>
            <a:r>
              <a:rPr lang="en-US" sz="32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b="1" dirty="0" err="1">
                <a:solidFill>
                  <a:srgbClr val="FF0000"/>
                </a:solidFill>
                <a:highlight>
                  <a:srgbClr val="FFFF00"/>
                </a:highlight>
                <a:latin typeface="Times New Roman" panose="02020603050405020304" pitchFamily="18" charset="0"/>
                <a:cs typeface="Times New Roman" panose="02020603050405020304" pitchFamily="18" charset="0"/>
              </a:rPr>
              <a:t>quát</a:t>
            </a:r>
            <a:r>
              <a:rPr lang="en-US" sz="3200" b="1" dirty="0">
                <a:solidFill>
                  <a:srgbClr val="FF0000"/>
                </a:solidFill>
                <a:highlight>
                  <a:srgbClr val="FFFF00"/>
                </a:highlight>
                <a:latin typeface="Times New Roman" panose="02020603050405020304" pitchFamily="18" charset="0"/>
                <a:cs typeface="Times New Roman" panose="02020603050405020304" pitchFamily="18" charset="0"/>
              </a:rPr>
              <a: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Chất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béo</a:t>
            </a:r>
            <a:r>
              <a:rPr lang="en-US" sz="3200" b="1" dirty="0">
                <a:solidFill>
                  <a:schemeClr val="tx1"/>
                </a:solidFill>
                <a:latin typeface="Times New Roman" panose="02020603050405020304" pitchFamily="18" charset="0"/>
                <a:cs typeface="Times New Roman" panose="02020603050405020304" pitchFamily="18" charset="0"/>
              </a:rPr>
              <a:t> + NaOH, KOH → </a:t>
            </a:r>
            <a:r>
              <a:rPr lang="en-US" sz="3200" b="1" dirty="0" err="1">
                <a:solidFill>
                  <a:schemeClr val="tx1"/>
                </a:solidFill>
                <a:latin typeface="Times New Roman" panose="02020603050405020304" pitchFamily="18" charset="0"/>
                <a:cs typeface="Times New Roman" panose="02020603050405020304" pitchFamily="18" charset="0"/>
              </a:rPr>
              <a:t>Muối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Axit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béo</a:t>
            </a:r>
            <a:r>
              <a:rPr lang="en-US" sz="3200" b="1" dirty="0">
                <a:solidFill>
                  <a:schemeClr val="tx1"/>
                </a:solidFill>
                <a:latin typeface="Times New Roman" panose="02020603050405020304" pitchFamily="18" charset="0"/>
                <a:cs typeface="Times New Roman" panose="02020603050405020304" pitchFamily="18" charset="0"/>
              </a:rPr>
              <a:t> + </a:t>
            </a:r>
            <a:r>
              <a:rPr lang="en-US" sz="3200" b="1" dirty="0" err="1">
                <a:solidFill>
                  <a:schemeClr val="tx1"/>
                </a:solidFill>
                <a:latin typeface="Times New Roman" panose="02020603050405020304" pitchFamily="18" charset="0"/>
                <a:cs typeface="Times New Roman" panose="02020603050405020304" pitchFamily="18" charset="0"/>
              </a:rPr>
              <a:t>Glixerol</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83C1688B-A77A-4443-8A34-068169894ECB}"/>
              </a:ext>
            </a:extLst>
          </p:cNvPr>
          <p:cNvSpPr txBox="1"/>
          <p:nvPr/>
        </p:nvSpPr>
        <p:spPr>
          <a:xfrm>
            <a:off x="877462" y="2527693"/>
            <a:ext cx="10700365" cy="646331"/>
          </a:xfrm>
          <a:prstGeom prst="rect">
            <a:avLst/>
          </a:prstGeom>
          <a:solidFill>
            <a:schemeClr val="accent5">
              <a:lumMod val="60000"/>
              <a:lumOff val="40000"/>
            </a:schemeClr>
          </a:solidFill>
        </p:spPr>
        <p:txBody>
          <a:bodyPr wrap="none" rtlCol="0">
            <a:spAutoFit/>
          </a:bodyPr>
          <a:lstStyle/>
          <a:p>
            <a:r>
              <a:rPr lang="en-US" sz="3600" b="1" dirty="0">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RCOO</a:t>
            </a:r>
            <a:r>
              <a:rPr lang="en-US" sz="3600" b="1" dirty="0">
                <a:latin typeface="Times New Roman" panose="02020603050405020304" pitchFamily="18" charset="0"/>
                <a:cs typeface="Times New Roman" panose="02020603050405020304" pitchFamily="18" charset="0"/>
              </a:rPr>
              <a:t>)</a:t>
            </a:r>
            <a:r>
              <a:rPr lang="en-US" sz="3600" b="1" baseline="-25000" dirty="0">
                <a:latin typeface="Times New Roman" panose="02020603050405020304" pitchFamily="18" charset="0"/>
                <a:cs typeface="Times New Roman" panose="02020603050405020304" pitchFamily="18" charset="0"/>
              </a:rPr>
              <a:t>3</a:t>
            </a:r>
            <a:r>
              <a:rPr lang="en-US" sz="3600" b="1" dirty="0">
                <a:solidFill>
                  <a:srgbClr val="0070C0"/>
                </a:solidFill>
                <a:latin typeface="Times New Roman" panose="02020603050405020304" pitchFamily="18" charset="0"/>
                <a:cs typeface="Times New Roman" panose="02020603050405020304" pitchFamily="18" charset="0"/>
              </a:rPr>
              <a:t>C</a:t>
            </a:r>
            <a:r>
              <a:rPr lang="en-US" sz="3600" b="1" baseline="-25000" dirty="0">
                <a:solidFill>
                  <a:srgbClr val="0070C0"/>
                </a:solidFill>
                <a:latin typeface="Times New Roman" panose="02020603050405020304" pitchFamily="18" charset="0"/>
                <a:cs typeface="Times New Roman" panose="02020603050405020304" pitchFamily="18" charset="0"/>
              </a:rPr>
              <a:t>3</a:t>
            </a:r>
            <a:r>
              <a:rPr lang="en-US" sz="3600" b="1" dirty="0">
                <a:solidFill>
                  <a:srgbClr val="0070C0"/>
                </a:solidFill>
                <a:latin typeface="Times New Roman" panose="02020603050405020304" pitchFamily="18" charset="0"/>
                <a:cs typeface="Times New Roman" panose="02020603050405020304" pitchFamily="18" charset="0"/>
              </a:rPr>
              <a:t>H</a:t>
            </a:r>
            <a:r>
              <a:rPr lang="en-US" sz="3600" b="1" baseline="-25000" dirty="0">
                <a:solidFill>
                  <a:srgbClr val="0070C0"/>
                </a:solidFill>
                <a:latin typeface="Times New Roman" panose="02020603050405020304" pitchFamily="18" charset="0"/>
                <a:cs typeface="Times New Roman" panose="02020603050405020304" pitchFamily="18" charset="0"/>
              </a:rPr>
              <a:t>5</a:t>
            </a:r>
            <a:r>
              <a:rPr lang="en-US" sz="3600" b="1" dirty="0">
                <a:latin typeface="Times New Roman" panose="02020603050405020304" pitchFamily="18" charset="0"/>
                <a:cs typeface="Times New Roman" panose="02020603050405020304" pitchFamily="18" charset="0"/>
              </a:rPr>
              <a:t> + 3NaOH → 3</a:t>
            </a:r>
            <a:r>
              <a:rPr lang="en-US" sz="3600" b="1" dirty="0">
                <a:solidFill>
                  <a:srgbClr val="C00000"/>
                </a:solidFill>
                <a:latin typeface="Times New Roman" panose="02020603050405020304" pitchFamily="18" charset="0"/>
                <a:cs typeface="Times New Roman" panose="02020603050405020304" pitchFamily="18" charset="0"/>
              </a:rPr>
              <a:t>RCOO</a:t>
            </a:r>
            <a:r>
              <a:rPr lang="en-US" sz="3600" b="1" dirty="0">
                <a:latin typeface="Times New Roman" panose="02020603050405020304" pitchFamily="18" charset="0"/>
                <a:cs typeface="Times New Roman" panose="02020603050405020304" pitchFamily="18" charset="0"/>
              </a:rPr>
              <a:t>Na + </a:t>
            </a:r>
            <a:r>
              <a:rPr lang="en-US" sz="3600" b="1" dirty="0">
                <a:solidFill>
                  <a:srgbClr val="0070C0"/>
                </a:solidFill>
                <a:latin typeface="Times New Roman" panose="02020603050405020304" pitchFamily="18" charset="0"/>
                <a:cs typeface="Times New Roman" panose="02020603050405020304" pitchFamily="18" charset="0"/>
              </a:rPr>
              <a:t>C</a:t>
            </a:r>
            <a:r>
              <a:rPr lang="en-US" sz="3600" b="1" baseline="-25000" dirty="0">
                <a:solidFill>
                  <a:srgbClr val="0070C0"/>
                </a:solidFill>
                <a:latin typeface="Times New Roman" panose="02020603050405020304" pitchFamily="18" charset="0"/>
                <a:cs typeface="Times New Roman" panose="02020603050405020304" pitchFamily="18" charset="0"/>
              </a:rPr>
              <a:t>3</a:t>
            </a:r>
            <a:r>
              <a:rPr lang="en-US" sz="3600" b="1" dirty="0">
                <a:solidFill>
                  <a:srgbClr val="0070C0"/>
                </a:solidFill>
                <a:latin typeface="Times New Roman" panose="02020603050405020304" pitchFamily="18" charset="0"/>
                <a:cs typeface="Times New Roman" panose="02020603050405020304" pitchFamily="18" charset="0"/>
              </a:rPr>
              <a:t>H</a:t>
            </a:r>
            <a:r>
              <a:rPr lang="en-US" sz="3600" b="1" baseline="-25000" dirty="0">
                <a:solidFill>
                  <a:srgbClr val="0070C0"/>
                </a:solidFill>
                <a:latin typeface="Times New Roman" panose="02020603050405020304" pitchFamily="18" charset="0"/>
                <a:cs typeface="Times New Roman" panose="02020603050405020304" pitchFamily="18" charset="0"/>
              </a:rPr>
              <a:t>5</a:t>
            </a:r>
            <a:r>
              <a:rPr lang="en-US" sz="3600" b="1" dirty="0">
                <a:latin typeface="Times New Roman" panose="02020603050405020304" pitchFamily="18" charset="0"/>
                <a:cs typeface="Times New Roman" panose="02020603050405020304" pitchFamily="18" charset="0"/>
              </a:rPr>
              <a:t>(OH)</a:t>
            </a:r>
            <a:r>
              <a:rPr lang="en-US" sz="3600" b="1" baseline="-25000" dirty="0">
                <a:latin typeface="Times New Roman" panose="02020603050405020304" pitchFamily="18" charset="0"/>
                <a:cs typeface="Times New Roman" panose="02020603050405020304" pitchFamily="18" charset="0"/>
              </a:rPr>
              <a:t>3</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613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28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443765" y="127952"/>
            <a:ext cx="11641540" cy="208810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FF0000"/>
                </a:solidFill>
                <a:latin typeface="Times New Roman" panose="02020603050405020304" pitchFamily="18" charset="0"/>
                <a:cs typeface="Times New Roman" panose="02020603050405020304" pitchFamily="18" charset="0"/>
              </a:rPr>
              <a:t>Dạng</a:t>
            </a:r>
            <a:r>
              <a:rPr lang="en-US" sz="2800" dirty="0">
                <a:solidFill>
                  <a:srgbClr val="FF0000"/>
                </a:solidFill>
                <a:latin typeface="Times New Roman" panose="02020603050405020304" pitchFamily="18" charset="0"/>
                <a:cs typeface="Times New Roman" panose="02020603050405020304" pitchFamily="18" charset="0"/>
              </a:rPr>
              <a:t> 2: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toán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phòng</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err="1">
                <a:solidFill>
                  <a:srgbClr val="0000FF"/>
                </a:solidFill>
                <a:latin typeface="Times New Roman" panose="02020603050405020304" pitchFamily="18" charset="0"/>
                <a:cs typeface="Times New Roman" panose="02020603050405020304" pitchFamily="18" charset="0"/>
              </a:rPr>
              <a:t>Phương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pháp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Dùng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định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luật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bảo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toàn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a:t>
            </a: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a:t>
            </a:r>
            <a:r>
              <a:rPr lang="en-US" sz="2800" baseline="-25000" dirty="0" err="1">
                <a:solidFill>
                  <a:srgbClr val="FF0000"/>
                </a:solidFill>
                <a:latin typeface="Times New Roman" panose="02020603050405020304" pitchFamily="18" charset="0"/>
                <a:cs typeface="Times New Roman" panose="02020603050405020304" pitchFamily="18" charset="0"/>
              </a:rPr>
              <a:t>chất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baseline="-25000" dirty="0" err="1">
                <a:solidFill>
                  <a:srgbClr val="FF0000"/>
                </a:solidFill>
                <a:latin typeface="Times New Roman" panose="02020603050405020304" pitchFamily="18" charset="0"/>
                <a:cs typeface="Times New Roman" panose="02020603050405020304" pitchFamily="18" charset="0"/>
              </a:rPr>
              <a:t>béo</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m</a:t>
            </a:r>
            <a:r>
              <a:rPr lang="en-US" sz="2800" baseline="-25000" dirty="0" err="1">
                <a:solidFill>
                  <a:srgbClr val="FF0000"/>
                </a:solidFill>
                <a:latin typeface="Times New Roman" panose="02020603050405020304" pitchFamily="18" charset="0"/>
                <a:cs typeface="Times New Roman" panose="02020603050405020304" pitchFamily="18" charset="0"/>
              </a:rPr>
              <a:t>NaOH</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m</a:t>
            </a:r>
            <a:r>
              <a:rPr lang="en-US" sz="2800" baseline="-25000" dirty="0" err="1">
                <a:solidFill>
                  <a:srgbClr val="FF0000"/>
                </a:solidFill>
                <a:latin typeface="Times New Roman" panose="02020603050405020304" pitchFamily="18" charset="0"/>
                <a:cs typeface="Times New Roman" panose="02020603050405020304" pitchFamily="18" charset="0"/>
              </a:rPr>
              <a:t>xà</a:t>
            </a:r>
            <a:r>
              <a:rPr lang="en-US" sz="2800" dirty="0">
                <a:solidFill>
                  <a:srgbClr val="FF0000"/>
                </a:solidFill>
                <a:latin typeface="Times New Roman" panose="02020603050405020304" pitchFamily="18" charset="0"/>
                <a:cs typeface="Times New Roman" panose="02020603050405020304" pitchFamily="18" charset="0"/>
              </a:rPr>
              <a:t> </a:t>
            </a:r>
            <a:r>
              <a:rPr lang="en-US" sz="2800" baseline="-25000" dirty="0" err="1">
                <a:solidFill>
                  <a:srgbClr val="FF0000"/>
                </a:solidFill>
                <a:latin typeface="Times New Roman" panose="02020603050405020304" pitchFamily="18" charset="0"/>
                <a:cs typeface="Times New Roman" panose="02020603050405020304" pitchFamily="18" charset="0"/>
              </a:rPr>
              <a:t>phòng</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m</a:t>
            </a:r>
            <a:r>
              <a:rPr lang="en-US" sz="2800" baseline="-25000" dirty="0" err="1">
                <a:solidFill>
                  <a:srgbClr val="FF0000"/>
                </a:solidFill>
                <a:latin typeface="Times New Roman" panose="02020603050405020304" pitchFamily="18" charset="0"/>
                <a:cs typeface="Times New Roman" panose="02020603050405020304" pitchFamily="18" charset="0"/>
              </a:rPr>
              <a:t>Glixerol</a:t>
            </a:r>
            <a:endParaRPr lang="en-US" sz="2800" baseline="-25000" dirty="0">
              <a:solidFill>
                <a:srgbClr val="FF0000"/>
              </a:solidFill>
              <a:latin typeface="Times New Roman" panose="02020603050405020304" pitchFamily="18" charset="0"/>
              <a:cs typeface="Times New Roman" panose="02020603050405020304" pitchFamily="18" charset="0"/>
            </a:endParaRPr>
          </a:p>
          <a:p>
            <a:r>
              <a:rPr lang="en-US" sz="2800" dirty="0" err="1">
                <a:solidFill>
                  <a:srgbClr val="0000FF"/>
                </a:solidFill>
                <a:latin typeface="Times New Roman" panose="02020603050405020304" pitchFamily="18" charset="0"/>
                <a:cs typeface="Times New Roman" panose="02020603050405020304" pitchFamily="18" charset="0"/>
              </a:rPr>
              <a:t>Phương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tổng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quát</a:t>
            </a:r>
            <a:r>
              <a:rPr lang="en-US" sz="2800" dirty="0">
                <a:solidFill>
                  <a:srgbClr val="0000FF"/>
                </a:solidFill>
                <a:latin typeface="Times New Roman" panose="02020603050405020304" pitchFamily="18" charset="0"/>
                <a:cs typeface="Times New Roman" panose="02020603050405020304" pitchFamily="18" charset="0"/>
              </a:rPr>
              <a:t>:  (RCOO)</a:t>
            </a:r>
            <a:r>
              <a:rPr lang="en-US" sz="2800" baseline="-25000" dirty="0">
                <a:solidFill>
                  <a:srgbClr val="0000FF"/>
                </a:solidFill>
                <a:latin typeface="Times New Roman" panose="02020603050405020304" pitchFamily="18" charset="0"/>
                <a:cs typeface="Times New Roman" panose="02020603050405020304" pitchFamily="18" charset="0"/>
              </a:rPr>
              <a:t>3</a:t>
            </a:r>
            <a:r>
              <a:rPr lang="en-US" sz="2800" dirty="0">
                <a:solidFill>
                  <a:srgbClr val="0000FF"/>
                </a:solidFill>
                <a:latin typeface="Times New Roman" panose="02020603050405020304" pitchFamily="18" charset="0"/>
                <a:cs typeface="Times New Roman" panose="02020603050405020304" pitchFamily="18" charset="0"/>
              </a:rPr>
              <a:t>C</a:t>
            </a:r>
            <a:r>
              <a:rPr lang="en-US" sz="2800" baseline="-25000" dirty="0">
                <a:solidFill>
                  <a:srgbClr val="0000FF"/>
                </a:solidFill>
                <a:latin typeface="Times New Roman" panose="02020603050405020304" pitchFamily="18" charset="0"/>
                <a:cs typeface="Times New Roman" panose="02020603050405020304" pitchFamily="18" charset="0"/>
              </a:rPr>
              <a:t>3</a:t>
            </a:r>
            <a:r>
              <a:rPr lang="en-US" sz="2800" dirty="0">
                <a:solidFill>
                  <a:srgbClr val="0000FF"/>
                </a:solidFill>
                <a:latin typeface="Times New Roman" panose="02020603050405020304" pitchFamily="18" charset="0"/>
                <a:cs typeface="Times New Roman" panose="02020603050405020304" pitchFamily="18" charset="0"/>
              </a:rPr>
              <a:t>H</a:t>
            </a:r>
            <a:r>
              <a:rPr lang="en-US" sz="2800" baseline="-25000" dirty="0">
                <a:solidFill>
                  <a:srgbClr val="0000FF"/>
                </a:solidFill>
                <a:latin typeface="Times New Roman" panose="02020603050405020304" pitchFamily="18" charset="0"/>
                <a:cs typeface="Times New Roman" panose="02020603050405020304" pitchFamily="18" charset="0"/>
              </a:rPr>
              <a:t>5</a:t>
            </a:r>
            <a:r>
              <a:rPr lang="en-US" sz="2800" dirty="0">
                <a:solidFill>
                  <a:srgbClr val="0000FF"/>
                </a:solidFill>
                <a:latin typeface="Times New Roman" panose="02020603050405020304" pitchFamily="18" charset="0"/>
                <a:cs typeface="Times New Roman" panose="02020603050405020304" pitchFamily="18" charset="0"/>
              </a:rPr>
              <a:t> + 3NaOH → 3RCOONa + C</a:t>
            </a:r>
            <a:r>
              <a:rPr lang="en-US" sz="2800" baseline="-25000" dirty="0">
                <a:solidFill>
                  <a:srgbClr val="0000FF"/>
                </a:solidFill>
                <a:latin typeface="Times New Roman" panose="02020603050405020304" pitchFamily="18" charset="0"/>
                <a:cs typeface="Times New Roman" panose="02020603050405020304" pitchFamily="18" charset="0"/>
              </a:rPr>
              <a:t>3</a:t>
            </a:r>
            <a:r>
              <a:rPr lang="en-US" sz="2800" dirty="0">
                <a:solidFill>
                  <a:srgbClr val="0000FF"/>
                </a:solidFill>
                <a:latin typeface="Times New Roman" panose="02020603050405020304" pitchFamily="18" charset="0"/>
                <a:cs typeface="Times New Roman" panose="02020603050405020304" pitchFamily="18" charset="0"/>
              </a:rPr>
              <a:t>H</a:t>
            </a:r>
            <a:r>
              <a:rPr lang="en-US" sz="2800" baseline="-25000" dirty="0">
                <a:solidFill>
                  <a:srgbClr val="0000FF"/>
                </a:solidFill>
                <a:latin typeface="Times New Roman" panose="02020603050405020304" pitchFamily="18" charset="0"/>
                <a:cs typeface="Times New Roman" panose="02020603050405020304" pitchFamily="18" charset="0"/>
              </a:rPr>
              <a:t>5</a:t>
            </a:r>
            <a:r>
              <a:rPr lang="en-US" sz="2800" dirty="0">
                <a:solidFill>
                  <a:srgbClr val="0000FF"/>
                </a:solidFill>
                <a:latin typeface="Times New Roman" panose="02020603050405020304" pitchFamily="18" charset="0"/>
                <a:cs typeface="Times New Roman" panose="02020603050405020304" pitchFamily="18" charset="0"/>
              </a:rPr>
              <a:t>(OH)</a:t>
            </a:r>
            <a:r>
              <a:rPr lang="en-US" sz="2800" baseline="-25000" dirty="0">
                <a:solidFill>
                  <a:srgbClr val="0000FF"/>
                </a:solidFill>
                <a:latin typeface="Times New Roman" panose="02020603050405020304" pitchFamily="18" charset="0"/>
                <a:cs typeface="Times New Roman" panose="02020603050405020304" pitchFamily="18" charset="0"/>
              </a:rPr>
              <a:t>3</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29821" y="2670695"/>
            <a:ext cx="11532358" cy="2246769"/>
          </a:xfrm>
          <a:prstGeom prst="rect">
            <a:avLst/>
          </a:prstGeom>
          <a:noFill/>
        </p:spPr>
        <p:txBody>
          <a:bodyPr wrap="square" rtlCol="0">
            <a:spAutoFit/>
          </a:bodyPr>
          <a:lstStyle/>
          <a:p>
            <a:r>
              <a:rPr lang="en-US" sz="2800" b="1" u="sng" dirty="0" err="1">
                <a:highlight>
                  <a:srgbClr val="FFFF00"/>
                </a:highlight>
                <a:latin typeface="Times New Roman" panose="02020603050405020304" pitchFamily="18" charset="0"/>
                <a:cs typeface="Times New Roman" panose="02020603050405020304" pitchFamily="18" charset="0"/>
              </a:rPr>
              <a:t>Bài</a:t>
            </a:r>
            <a:r>
              <a:rPr lang="en-US" sz="2800" b="1" u="sng" dirty="0">
                <a:highlight>
                  <a:srgbClr val="FFFF00"/>
                </a:highlight>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17,24 gam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0,06 </a:t>
            </a:r>
            <a:r>
              <a:rPr lang="en-US" sz="2800" dirty="0" err="1">
                <a:latin typeface="Times New Roman" panose="02020603050405020304" pitchFamily="18" charset="0"/>
                <a:cs typeface="Times New Roman" panose="02020603050405020304" pitchFamily="18" charset="0"/>
              </a:rPr>
              <a:t>mol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NaOH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(RCOO)</a:t>
            </a:r>
            <a:r>
              <a:rPr lang="en-US" sz="2800" baseline="-25000" dirty="0">
                <a:solidFill>
                  <a:srgbClr val="0000FF"/>
                </a:solidFill>
                <a:latin typeface="Times New Roman" panose="02020603050405020304" pitchFamily="18" charset="0"/>
                <a:cs typeface="Times New Roman" panose="02020603050405020304" pitchFamily="18" charset="0"/>
              </a:rPr>
              <a:t>3</a:t>
            </a:r>
            <a:r>
              <a:rPr lang="en-US" sz="2800" dirty="0">
                <a:solidFill>
                  <a:srgbClr val="0000FF"/>
                </a:solidFill>
                <a:latin typeface="Times New Roman" panose="02020603050405020304" pitchFamily="18" charset="0"/>
                <a:cs typeface="Times New Roman" panose="02020603050405020304" pitchFamily="18" charset="0"/>
              </a:rPr>
              <a:t>C</a:t>
            </a:r>
            <a:r>
              <a:rPr lang="en-US" sz="2800" baseline="-25000" dirty="0">
                <a:solidFill>
                  <a:srgbClr val="0000FF"/>
                </a:solidFill>
                <a:latin typeface="Times New Roman" panose="02020603050405020304" pitchFamily="18" charset="0"/>
                <a:cs typeface="Times New Roman" panose="02020603050405020304" pitchFamily="18" charset="0"/>
              </a:rPr>
              <a:t>3</a:t>
            </a:r>
            <a:r>
              <a:rPr lang="en-US" sz="2800" dirty="0">
                <a:solidFill>
                  <a:srgbClr val="0000FF"/>
                </a:solidFill>
                <a:latin typeface="Times New Roman" panose="02020603050405020304" pitchFamily="18" charset="0"/>
                <a:cs typeface="Times New Roman" panose="02020603050405020304" pitchFamily="18" charset="0"/>
              </a:rPr>
              <a:t>H</a:t>
            </a:r>
            <a:r>
              <a:rPr lang="en-US" sz="2800" baseline="-25000" dirty="0">
                <a:solidFill>
                  <a:srgbClr val="0000FF"/>
                </a:solidFill>
                <a:latin typeface="Times New Roman" panose="02020603050405020304" pitchFamily="18" charset="0"/>
                <a:cs typeface="Times New Roman" panose="02020603050405020304" pitchFamily="18" charset="0"/>
              </a:rPr>
              <a:t>5</a:t>
            </a:r>
            <a:r>
              <a:rPr lang="en-US" sz="2800" dirty="0">
                <a:solidFill>
                  <a:srgbClr val="0000FF"/>
                </a:solidFill>
                <a:latin typeface="Times New Roman" panose="02020603050405020304" pitchFamily="18" charset="0"/>
                <a:cs typeface="Times New Roman" panose="02020603050405020304" pitchFamily="18" charset="0"/>
              </a:rPr>
              <a:t> + 3NaOH → 3RCOONa + C</a:t>
            </a:r>
            <a:r>
              <a:rPr lang="en-US" sz="2800" baseline="-25000" dirty="0">
                <a:solidFill>
                  <a:srgbClr val="0000FF"/>
                </a:solidFill>
                <a:latin typeface="Times New Roman" panose="02020603050405020304" pitchFamily="18" charset="0"/>
                <a:cs typeface="Times New Roman" panose="02020603050405020304" pitchFamily="18" charset="0"/>
              </a:rPr>
              <a:t>3</a:t>
            </a:r>
            <a:r>
              <a:rPr lang="en-US" sz="2800" dirty="0">
                <a:solidFill>
                  <a:srgbClr val="0000FF"/>
                </a:solidFill>
                <a:latin typeface="Times New Roman" panose="02020603050405020304" pitchFamily="18" charset="0"/>
                <a:cs typeface="Times New Roman" panose="02020603050405020304" pitchFamily="18" charset="0"/>
              </a:rPr>
              <a:t>H</a:t>
            </a:r>
            <a:r>
              <a:rPr lang="en-US" sz="2800" baseline="-25000" dirty="0">
                <a:solidFill>
                  <a:srgbClr val="0000FF"/>
                </a:solidFill>
                <a:latin typeface="Times New Roman" panose="02020603050405020304" pitchFamily="18" charset="0"/>
                <a:cs typeface="Times New Roman" panose="02020603050405020304" pitchFamily="18" charset="0"/>
              </a:rPr>
              <a:t>5</a:t>
            </a:r>
            <a:r>
              <a:rPr lang="en-US" sz="2800" dirty="0">
                <a:solidFill>
                  <a:srgbClr val="0000FF"/>
                </a:solidFill>
                <a:latin typeface="Times New Roman" panose="02020603050405020304" pitchFamily="18" charset="0"/>
                <a:cs typeface="Times New Roman" panose="02020603050405020304" pitchFamily="18" charset="0"/>
              </a:rPr>
              <a:t>(OH)</a:t>
            </a:r>
            <a:r>
              <a:rPr lang="en-US" sz="2800" baseline="-25000" dirty="0">
                <a:solidFill>
                  <a:srgbClr val="0000FF"/>
                </a:solidFill>
                <a:latin typeface="Times New Roman" panose="02020603050405020304" pitchFamily="18" charset="0"/>
                <a:cs typeface="Times New Roman" panose="02020603050405020304" pitchFamily="18" charset="0"/>
              </a:rPr>
              <a:t>3</a:t>
            </a:r>
          </a:p>
          <a:p>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mol</a:t>
            </a:r>
            <a:r>
              <a:rPr lang="en-US" sz="2800" dirty="0">
                <a:solidFill>
                  <a:srgbClr val="0000FF"/>
                </a:solidFill>
                <a:latin typeface="Times New Roman" panose="02020603050405020304" pitchFamily="18" charset="0"/>
                <a:cs typeface="Times New Roman" panose="02020603050405020304" pitchFamily="18" charset="0"/>
              </a:rPr>
              <a:t>:               0,02         ←0,06→     0,06               0,02</a:t>
            </a:r>
          </a:p>
          <a:p>
            <a:r>
              <a:rPr lang="en-US" sz="2800" dirty="0" err="1">
                <a:solidFill>
                  <a:srgbClr val="0000FF"/>
                </a:solidFill>
                <a:latin typeface="Times New Roman" panose="02020603050405020304" pitchFamily="18" charset="0"/>
                <a:cs typeface="Times New Roman" panose="02020603050405020304" pitchFamily="18" charset="0"/>
              </a:rPr>
              <a:t>Khối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phòng</a:t>
            </a:r>
            <a:r>
              <a:rPr lang="en-US" sz="2800" dirty="0">
                <a:solidFill>
                  <a:srgbClr val="0000FF"/>
                </a:solidFill>
                <a:latin typeface="Times New Roman" panose="02020603050405020304" pitchFamily="18" charset="0"/>
                <a:cs typeface="Times New Roman" panose="02020603050405020304" pitchFamily="18" charset="0"/>
              </a:rPr>
              <a:t>: 17,24 + (0,06*40) – (0,02*92) = 17,8 gam</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233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in)">
                                      <p:cBhvr>
                                        <p:cTn id="27" dur="2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arn(inVertical)">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arn(inVertical)">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wipe(down)">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11B6AE9-0113-405D-9677-F22F3E67D60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1F658E4-D6CA-4CCC-8FFD-117EE2432A4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59393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AB9FF96-B3B8-452A-A08F-49E19A3F4B3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75C588E-2D43-48B2-A7E6-554F88F610C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20328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28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4119"/>
            <a:ext cx="12192000" cy="99628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3600" b="1" u="sng" dirty="0">
                <a:solidFill>
                  <a:srgbClr val="FF0000"/>
                </a:solidFill>
                <a:latin typeface="Times New Roman" panose="02020603050405020304" pitchFamily="18" charset="0"/>
                <a:cs typeface="Times New Roman" panose="02020603050405020304" pitchFamily="18" charset="0"/>
              </a:rPr>
              <a:t>IV. ỨNG DỤNG.</a:t>
            </a:r>
          </a:p>
        </p:txBody>
      </p:sp>
      <p:sp>
        <p:nvSpPr>
          <p:cNvPr id="3" name="Rounded Rectangle 2"/>
          <p:cNvSpPr/>
          <p:nvPr/>
        </p:nvSpPr>
        <p:spPr>
          <a:xfrm>
            <a:off x="0" y="1559277"/>
            <a:ext cx="12192000" cy="419152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US" sz="2800" dirty="0">
                <a:solidFill>
                  <a:schemeClr val="tx1"/>
                </a:solidFill>
                <a:latin typeface="Times New Roman" panose="02020603050405020304" pitchFamily="18" charset="0"/>
                <a:cs typeface="Times New Roman" panose="02020603050405020304" pitchFamily="18" charset="0"/>
              </a:rPr>
              <a:t>+ </a:t>
            </a:r>
            <a:r>
              <a:rPr lang="vi-VN" altLang="vi-VN" sz="2800" dirty="0">
                <a:solidFill>
                  <a:schemeClr val="accent1"/>
                </a:solidFill>
                <a:latin typeface="Times New Roman" panose="02020603050405020304" pitchFamily="18" charset="0"/>
                <a:cs typeface="Times New Roman" panose="02020603050405020304" pitchFamily="18" charset="0"/>
              </a:rPr>
              <a:t>Thức ăn cho người, là nguồn dinh dưỡng quan trọng và cung cấp phần lớn năng lượng cho cơ thể hoạt động</a:t>
            </a:r>
            <a:r>
              <a:rPr lang="en-US" altLang="vi-VN" sz="2800" dirty="0" smtClean="0">
                <a:solidFill>
                  <a:schemeClr val="accent1"/>
                </a:solidFill>
                <a:latin typeface="Times New Roman" panose="02020603050405020304" pitchFamily="18" charset="0"/>
                <a:cs typeface="Times New Roman" panose="02020603050405020304" pitchFamily="18" charset="0"/>
              </a:rPr>
              <a:t>.</a:t>
            </a:r>
          </a:p>
          <a:p>
            <a:pPr>
              <a:lnSpc>
                <a:spcPct val="114000"/>
              </a:lnSpc>
            </a:pPr>
            <a:r>
              <a:rPr lang="vi-VN" altLang="vi-VN" sz="2800" dirty="0" smtClean="0">
                <a:solidFill>
                  <a:schemeClr val="accent1"/>
                </a:solidFill>
                <a:latin typeface="Times New Roman" panose="02020603050405020304" pitchFamily="18" charset="0"/>
                <a:cs typeface="Times New Roman" panose="02020603050405020304" pitchFamily="18" charset="0"/>
              </a:rPr>
              <a:t> </a:t>
            </a:r>
            <a:endParaRPr lang="en-US" altLang="vi-VN" sz="2800" dirty="0">
              <a:solidFill>
                <a:schemeClr val="accent1"/>
              </a:solidFill>
              <a:latin typeface="Times New Roman" panose="02020603050405020304" pitchFamily="18" charset="0"/>
              <a:cs typeface="Times New Roman" panose="02020603050405020304" pitchFamily="18" charset="0"/>
            </a:endParaRPr>
          </a:p>
          <a:p>
            <a:pPr algn="just">
              <a:lnSpc>
                <a:spcPct val="114000"/>
              </a:lnSpc>
            </a:pPr>
            <a:r>
              <a:rPr lang="en-US" sz="2800" dirty="0">
                <a:solidFill>
                  <a:schemeClr val="accent1"/>
                </a:solidFill>
                <a:latin typeface="Times New Roman" panose="02020603050405020304" pitchFamily="18" charset="0"/>
                <a:cs typeface="Times New Roman" panose="02020603050405020304" pitchFamily="18" charset="0"/>
              </a:rPr>
              <a:t>+ </a:t>
            </a:r>
            <a:r>
              <a:rPr lang="vi-VN" altLang="vi-VN" sz="2800" dirty="0">
                <a:solidFill>
                  <a:schemeClr val="accent1"/>
                </a:solidFill>
                <a:latin typeface="Times New Roman" panose="02020603050405020304" pitchFamily="18" charset="0"/>
                <a:cs typeface="Times New Roman" panose="02020603050405020304" pitchFamily="18" charset="0"/>
              </a:rPr>
              <a:t>Là nguyên liệu để tổng hợp một số chất khác cần thiết cho cơ thể. Bảo đảm sự vận chuyển và hấp thụ được các chất hoà tan được trong chất béo</a:t>
            </a:r>
            <a:r>
              <a:rPr lang="vi-VN" altLang="vi-VN" sz="2800" dirty="0" smtClean="0">
                <a:solidFill>
                  <a:schemeClr val="accent1"/>
                </a:solidFill>
                <a:latin typeface="Times New Roman" panose="02020603050405020304" pitchFamily="18" charset="0"/>
                <a:cs typeface="Times New Roman" panose="02020603050405020304" pitchFamily="18" charset="0"/>
              </a:rPr>
              <a:t>.</a:t>
            </a:r>
            <a:endParaRPr lang="en-US" altLang="vi-VN" sz="2800" dirty="0" smtClean="0">
              <a:solidFill>
                <a:schemeClr val="accent1"/>
              </a:solidFill>
              <a:latin typeface="Times New Roman" panose="02020603050405020304" pitchFamily="18" charset="0"/>
              <a:cs typeface="Times New Roman" panose="02020603050405020304" pitchFamily="18" charset="0"/>
            </a:endParaRPr>
          </a:p>
          <a:p>
            <a:pPr algn="just">
              <a:lnSpc>
                <a:spcPct val="114000"/>
              </a:lnSpc>
            </a:pPr>
            <a:endParaRPr lang="en-US" sz="2800" dirty="0">
              <a:solidFill>
                <a:schemeClr val="accent1"/>
              </a:solidFill>
              <a:latin typeface="Times New Roman" panose="02020603050405020304" pitchFamily="18" charset="0"/>
              <a:cs typeface="Times New Roman" panose="02020603050405020304" pitchFamily="18" charset="0"/>
            </a:endParaRPr>
          </a:p>
          <a:p>
            <a:pPr>
              <a:lnSpc>
                <a:spcPct val="114000"/>
              </a:lnSpc>
            </a:pPr>
            <a:r>
              <a:rPr lang="en-US" sz="2800" dirty="0">
                <a:solidFill>
                  <a:schemeClr val="accent1"/>
                </a:solidFill>
                <a:latin typeface="Times New Roman" panose="02020603050405020304" pitchFamily="18" charset="0"/>
                <a:cs typeface="Times New Roman" panose="02020603050405020304" pitchFamily="18" charset="0"/>
              </a:rPr>
              <a:t>+ </a:t>
            </a:r>
            <a:r>
              <a:rPr lang="vi-VN" altLang="vi-VN" sz="2800" dirty="0">
                <a:solidFill>
                  <a:schemeClr val="accent1"/>
                </a:solidFill>
                <a:latin typeface="Times New Roman" panose="02020603050405020304" pitchFamily="18" charset="0"/>
                <a:cs typeface="Times New Roman" panose="02020603050405020304" pitchFamily="18" charset="0"/>
              </a:rPr>
              <a:t>Trong công nghiệp, một lượng lớn chất béo dùng để sản xuất xà phòng và glixerol. Sản xuất một số thực phẩm khác như mì sợi, đồ hộp,…</a:t>
            </a:r>
          </a:p>
        </p:txBody>
      </p:sp>
    </p:spTree>
    <p:extLst>
      <p:ext uri="{BB962C8B-B14F-4D97-AF65-F5344CB8AC3E}">
        <p14:creationId xmlns:p14="http://schemas.microsoft.com/office/powerpoint/2010/main" val="45535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5129C98-395A-492E-82BB-FF466C0BCC7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4D53E33-3435-46CF-8341-45445F9F02A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1502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253251-3BF3-4C54-AE88-968B19434BC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F18622C-4369-424B-A6BC-5DE31BCC7AF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0754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F61F38C-3FEE-4172-8A3C-5B45926A1FC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BA5F0CF-60F5-4F95-B55F-E8CC41A3026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95395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87F031-91B5-487C-8308-BA3B1E19739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80553C9-C7BF-4214-84E9-CD601AF3540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14662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D12B5A-06AE-4742-81EF-31B19DC001CE}"/>
              </a:ext>
            </a:extLst>
          </p:cNvPr>
          <p:cNvSpPr txBox="1"/>
          <p:nvPr/>
        </p:nvSpPr>
        <p:spPr>
          <a:xfrm>
            <a:off x="271463" y="128588"/>
            <a:ext cx="7134710" cy="769441"/>
          </a:xfrm>
          <a:prstGeom prst="rect">
            <a:avLst/>
          </a:prstGeom>
          <a:noFill/>
        </p:spPr>
        <p:txBody>
          <a:bodyPr wrap="none" rtlCol="0">
            <a:spAutoFit/>
          </a:bodyPr>
          <a:lstStyle/>
          <a:p>
            <a:r>
              <a:rPr lang="en-VN" sz="4400" b="1" u="sng" dirty="0">
                <a:solidFill>
                  <a:srgbClr val="C00000"/>
                </a:solidFill>
                <a:latin typeface="Times New Roman" panose="02020603050405020304" pitchFamily="18" charset="0"/>
                <a:cs typeface="Times New Roman" panose="02020603050405020304" pitchFamily="18" charset="0"/>
              </a:rPr>
              <a:t>I – CHẤT BÉO CÓ Ở ĐÂU?</a:t>
            </a:r>
          </a:p>
        </p:txBody>
      </p:sp>
      <p:pic>
        <p:nvPicPr>
          <p:cNvPr id="5" name="Picture 4">
            <a:extLst>
              <a:ext uri="{FF2B5EF4-FFF2-40B4-BE49-F238E27FC236}">
                <a16:creationId xmlns:a16="http://schemas.microsoft.com/office/drawing/2014/main" id="{DBCCE019-A711-6E4A-B143-E39343B0A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362200"/>
            <a:ext cx="28575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0C9A66DA-7657-6D4D-AC15-8897A78AA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28987"/>
            <a:ext cx="3048000"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48D960AD-39D8-5444-8621-7856DD28D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495800"/>
            <a:ext cx="350520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09ACFC9B-B944-FE43-A49A-235E8F9FB7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286000"/>
            <a:ext cx="3505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F9E3D39B-62E0-0F46-8734-512BA3A38DF3}"/>
              </a:ext>
            </a:extLst>
          </p:cNvPr>
          <p:cNvSpPr txBox="1"/>
          <p:nvPr/>
        </p:nvSpPr>
        <p:spPr>
          <a:xfrm>
            <a:off x="10572750" y="1885950"/>
            <a:ext cx="308098" cy="369332"/>
          </a:xfrm>
          <a:prstGeom prst="rect">
            <a:avLst/>
          </a:prstGeom>
          <a:noFill/>
        </p:spPr>
        <p:txBody>
          <a:bodyPr wrap="none" rtlCol="0">
            <a:spAutoFit/>
          </a:bodyPr>
          <a:lstStyle/>
          <a:p>
            <a:r>
              <a:rPr lang="en-VN" dirty="0"/>
              <a:t>- </a:t>
            </a:r>
          </a:p>
        </p:txBody>
      </p:sp>
      <p:sp>
        <p:nvSpPr>
          <p:cNvPr id="10" name="TextBox 9">
            <a:extLst>
              <a:ext uri="{FF2B5EF4-FFF2-40B4-BE49-F238E27FC236}">
                <a16:creationId xmlns:a16="http://schemas.microsoft.com/office/drawing/2014/main" id="{740E1363-E998-704C-9542-D46939BB1AE8}"/>
              </a:ext>
            </a:extLst>
          </p:cNvPr>
          <p:cNvSpPr txBox="1"/>
          <p:nvPr/>
        </p:nvSpPr>
        <p:spPr>
          <a:xfrm>
            <a:off x="423566" y="1276171"/>
            <a:ext cx="4758034" cy="707886"/>
          </a:xfrm>
          <a:prstGeom prst="rect">
            <a:avLst/>
          </a:prstGeom>
          <a:solidFill>
            <a:schemeClr val="bg1"/>
          </a:solidFill>
        </p:spPr>
        <p:txBody>
          <a:bodyPr wrap="none" rtlCol="0">
            <a:spAutoFit/>
          </a:bodyPr>
          <a:lstStyle/>
          <a:p>
            <a:r>
              <a:rPr lang="en-VN" sz="4000" dirty="0">
                <a:latin typeface="Times New Roman" panose="02020603050405020304" pitchFamily="18" charset="0"/>
                <a:cs typeface="Times New Roman" panose="02020603050405020304" pitchFamily="18" charset="0"/>
              </a:rPr>
              <a:t>- Có trong các loại hạt</a:t>
            </a:r>
          </a:p>
        </p:txBody>
      </p:sp>
    </p:spTree>
    <p:extLst>
      <p:ext uri="{BB962C8B-B14F-4D97-AF65-F5344CB8AC3E}">
        <p14:creationId xmlns:p14="http://schemas.microsoft.com/office/powerpoint/2010/main" val="281483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dissolve">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B5C594E-1EA6-499A-A748-18D8ED92101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2826D64-7C18-44D2-9EFA-4D06CA62907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27871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9087033-37C0-4585-A807-5EAF9AD207C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FA5EFE6-B3C0-4C7F-B0D6-9C5FC624F22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87201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CD71D5-50C5-40F7-A736-ADAC8334E9F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9CAD3A0-46E6-4B8E-B4ED-53818527FA4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47576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78EA4E-8AB5-4A3D-9073-FDFC7FB4BEE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5E329B6-BDFF-4FB1-B9B7-DCB55F3FB4A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71046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AC5832A-A1C0-4679-808E-0C1221D067D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44D83E6-11BF-49FA-882D-C340B44BA78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05477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70913AF-D5FB-4B0B-B25C-234C128BB41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8457A12-113D-4A30-A673-80F525B3CE1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57160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C09942-BD0C-4437-8F58-7FA8350FDFE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E1B7948-F4D0-4DC5-AAD8-F0067BB25A8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61061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D9176DF-C869-44A7-8A09-A929D27BC12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4145B29-E4D0-4A2A-9822-83CE1D24724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03651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C4C927-BD3A-410B-9273-8514B4F1723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7B1F14C-9543-4777-8F8F-8AD7189C3E0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5393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9A4292D-E595-264F-923E-2CA5D9461499}"/>
              </a:ext>
            </a:extLst>
          </p:cNvPr>
          <p:cNvSpPr>
            <a:spLocks noGrp="1"/>
          </p:cNvSpPr>
          <p:nvPr>
            <p:ph idx="1"/>
          </p:nvPr>
        </p:nvSpPr>
        <p:spPr>
          <a:xfrm>
            <a:off x="228600" y="133350"/>
            <a:ext cx="8229600" cy="5029200"/>
          </a:xfrm>
        </p:spPr>
        <p:txBody>
          <a:bodyPr>
            <a:noAutofit/>
          </a:bodyPr>
          <a:lstStyle/>
          <a:p>
            <a:r>
              <a:rPr lang="en-US" sz="4000" b="1" dirty="0">
                <a:latin typeface="Times New Roman" panose="02020603050405020304" pitchFamily="18" charset="0"/>
                <a:cs typeface="Times New Roman" panose="02020603050405020304" pitchFamily="18" charset="0"/>
              </a:rPr>
              <a:t>Ở </a:t>
            </a:r>
            <a:r>
              <a:rPr lang="en-US" sz="4000" b="1" dirty="0" err="1">
                <a:latin typeface="Times New Roman" panose="02020603050405020304" pitchFamily="18" charset="0"/>
                <a:cs typeface="Times New Roman" panose="02020603050405020304" pitchFamily="18" charset="0"/>
              </a:rPr>
              <a:t>động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mỡ</a:t>
            </a:r>
            <a:r>
              <a:rPr lang="en-US" sz="4000" dirty="0">
                <a:latin typeface="Times New Roman" panose="02020603050405020304" pitchFamily="18" charset="0"/>
                <a:cs typeface="Times New Roman" panose="02020603050405020304" pitchFamily="18" charset="0"/>
              </a:rPr>
              <a:t>( 97%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mỡ</a:t>
            </a:r>
            <a:r>
              <a:rPr lang="en-US" sz="4000" dirty="0">
                <a:latin typeface="Times New Roman" panose="02020603050405020304" pitchFamily="18" charset="0"/>
                <a:cs typeface="Times New Roman" panose="02020603050405020304" pitchFamily="18" charset="0"/>
              </a:rPr>
              <a:t>, 0,5- 7,2% protein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2- 21%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a:t>
            </a:r>
          </a:p>
          <a:p>
            <a:r>
              <a:rPr lang="en-US" sz="4000" dirty="0" err="1">
                <a:latin typeface="Times New Roman" panose="02020603050405020304" pitchFamily="18" charset="0"/>
                <a:cs typeface="Times New Roman" panose="02020603050405020304" pitchFamily="18" charset="0"/>
              </a:rPr>
              <a:t>Chức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nguồn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a:t>
            </a:r>
          </a:p>
          <a:p>
            <a:pPr>
              <a:buNone/>
            </a:pP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khỏi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mạnh</a:t>
            </a:r>
            <a:r>
              <a:rPr lang="en-US" sz="4000" dirty="0">
                <a:latin typeface="Times New Roman" panose="02020603050405020304" pitchFamily="18" charset="0"/>
                <a:cs typeface="Times New Roman" panose="02020603050405020304" pitchFamily="18" charset="0"/>
              </a:rPr>
              <a:t>.</a:t>
            </a:r>
          </a:p>
          <a:p>
            <a:pPr>
              <a:buNone/>
            </a:pP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đảm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hấp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hòa</a:t>
            </a:r>
            <a:r>
              <a:rPr lang="en-US" sz="4000" dirty="0">
                <a:latin typeface="Times New Roman" panose="02020603050405020304" pitchFamily="18" charset="0"/>
                <a:cs typeface="Times New Roman" panose="02020603050405020304" pitchFamily="18" charset="0"/>
              </a:rPr>
              <a:t> tan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béo</a:t>
            </a:r>
            <a:r>
              <a:rPr lang="en-US" sz="4000" dirty="0">
                <a:latin typeface="Times New Roman" panose="02020603050405020304" pitchFamily="18" charset="0"/>
                <a:cs typeface="Times New Roman" panose="02020603050405020304" pitchFamily="18" charset="0"/>
              </a:rPr>
              <a:t>.</a:t>
            </a:r>
          </a:p>
        </p:txBody>
      </p:sp>
      <p:pic>
        <p:nvPicPr>
          <p:cNvPr id="6" name="Picture 1">
            <a:extLst>
              <a:ext uri="{FF2B5EF4-FFF2-40B4-BE49-F238E27FC236}">
                <a16:creationId xmlns:a16="http://schemas.microsoft.com/office/drawing/2014/main" id="{1DA6A2AE-DBE5-C140-B768-9DA9188BC387}"/>
              </a:ext>
            </a:extLst>
          </p:cNvPr>
          <p:cNvPicPr>
            <a:picLocks noChangeAspect="1" noChangeArrowheads="1"/>
          </p:cNvPicPr>
          <p:nvPr/>
        </p:nvPicPr>
        <p:blipFill>
          <a:blip r:embed="rId2"/>
          <a:srcRect/>
          <a:stretch>
            <a:fillRect/>
          </a:stretch>
        </p:blipFill>
        <p:spPr bwMode="auto">
          <a:xfrm>
            <a:off x="8891587" y="453969"/>
            <a:ext cx="3048000" cy="2032000"/>
          </a:xfrm>
          <a:prstGeom prst="rect">
            <a:avLst/>
          </a:prstGeom>
          <a:noFill/>
          <a:ln w="9525">
            <a:noFill/>
            <a:miter lim="800000"/>
            <a:headEnd/>
            <a:tailEnd/>
          </a:ln>
          <a:effectLst/>
        </p:spPr>
      </p:pic>
      <p:pic>
        <p:nvPicPr>
          <p:cNvPr id="7" name="Picture 2">
            <a:extLst>
              <a:ext uri="{FF2B5EF4-FFF2-40B4-BE49-F238E27FC236}">
                <a16:creationId xmlns:a16="http://schemas.microsoft.com/office/drawing/2014/main" id="{88F066BF-E73D-564E-B2A1-8BA4DB6CB37D}"/>
              </a:ext>
            </a:extLst>
          </p:cNvPr>
          <p:cNvPicPr>
            <a:picLocks noChangeAspect="1" noChangeArrowheads="1"/>
          </p:cNvPicPr>
          <p:nvPr/>
        </p:nvPicPr>
        <p:blipFill>
          <a:blip r:embed="rId3"/>
          <a:srcRect/>
          <a:stretch>
            <a:fillRect/>
          </a:stretch>
        </p:blipFill>
        <p:spPr bwMode="auto">
          <a:xfrm>
            <a:off x="8915400" y="4041220"/>
            <a:ext cx="3048000" cy="1993479"/>
          </a:xfrm>
          <a:prstGeom prst="rect">
            <a:avLst/>
          </a:prstGeom>
          <a:noFill/>
          <a:ln w="9525">
            <a:noFill/>
            <a:miter lim="800000"/>
            <a:headEnd/>
            <a:tailEnd/>
          </a:ln>
          <a:effectLst/>
        </p:spPr>
      </p:pic>
      <p:sp>
        <p:nvSpPr>
          <p:cNvPr id="8" name="Rectangle 7">
            <a:extLst>
              <a:ext uri="{FF2B5EF4-FFF2-40B4-BE49-F238E27FC236}">
                <a16:creationId xmlns:a16="http://schemas.microsoft.com/office/drawing/2014/main" id="{9FD2A9CC-64AF-0B42-863F-D48564EA2518}"/>
              </a:ext>
            </a:extLst>
          </p:cNvPr>
          <p:cNvSpPr/>
          <p:nvPr/>
        </p:nvSpPr>
        <p:spPr>
          <a:xfrm>
            <a:off x="8529637" y="2738170"/>
            <a:ext cx="3333028" cy="369332"/>
          </a:xfrm>
          <a:prstGeom prst="rect">
            <a:avLst/>
          </a:prstGeom>
        </p:spPr>
        <p:txBody>
          <a:bodyPr wrap="none">
            <a:spAutoFit/>
          </a:bodyPr>
          <a:lstStyle/>
          <a:p>
            <a:r>
              <a:rPr lang="vi-VN" b="1" dirty="0"/>
              <a:t>Mỡ động vật - Animal fat - 28%</a:t>
            </a:r>
            <a:endParaRPr lang="en-US" dirty="0"/>
          </a:p>
        </p:txBody>
      </p:sp>
      <p:sp>
        <p:nvSpPr>
          <p:cNvPr id="9" name="Rectangle 8">
            <a:extLst>
              <a:ext uri="{FF2B5EF4-FFF2-40B4-BE49-F238E27FC236}">
                <a16:creationId xmlns:a16="http://schemas.microsoft.com/office/drawing/2014/main" id="{6269F4A0-06CE-7645-B5E5-07E6EBFE7328}"/>
              </a:ext>
            </a:extLst>
          </p:cNvPr>
          <p:cNvSpPr/>
          <p:nvPr/>
        </p:nvSpPr>
        <p:spPr>
          <a:xfrm>
            <a:off x="9372600" y="6034699"/>
            <a:ext cx="2665858" cy="369332"/>
          </a:xfrm>
          <a:prstGeom prst="rect">
            <a:avLst/>
          </a:prstGeom>
        </p:spPr>
        <p:txBody>
          <a:bodyPr wrap="none">
            <a:spAutoFit/>
          </a:bodyPr>
          <a:lstStyle/>
          <a:p>
            <a:r>
              <a:rPr lang="pt-BR" b="1" dirty="0"/>
              <a:t>Dầu cá -Marine oil - 4%</a:t>
            </a:r>
            <a:endParaRPr lang="en-US" dirty="0"/>
          </a:p>
        </p:txBody>
      </p:sp>
    </p:spTree>
    <p:extLst>
      <p:ext uri="{BB962C8B-B14F-4D97-AF65-F5344CB8AC3E}">
        <p14:creationId xmlns:p14="http://schemas.microsoft.com/office/powerpoint/2010/main" val="402460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ppt_w</p:attrName>
                                        </p:attrNameLst>
                                      </p:cBhvr>
                                      <p:tavLst>
                                        <p:tav tm="0" fmla="#ppt_w*sin(2.5*pi*$)">
                                          <p:val>
                                            <p:fltVal val="0"/>
                                          </p:val>
                                        </p:tav>
                                        <p:tav tm="100000">
                                          <p:val>
                                            <p:fltVal val="1"/>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FD7685-3230-C14B-813F-22218746277A}"/>
              </a:ext>
            </a:extLst>
          </p:cNvPr>
          <p:cNvSpPr/>
          <p:nvPr/>
        </p:nvSpPr>
        <p:spPr>
          <a:xfrm>
            <a:off x="0" y="1413391"/>
            <a:ext cx="12192000" cy="278582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rgbClr val="FF0000"/>
                </a:solidFill>
                <a:latin typeface="Times New Roman" panose="02020603050405020304" pitchFamily="18" charset="0"/>
                <a:cs typeface="Times New Roman" panose="02020603050405020304" pitchFamily="18" charset="0"/>
              </a:rPr>
              <a:t>A. LIPIT.</a:t>
            </a:r>
            <a:endParaRPr lang="en-US" sz="2400" b="1" dirty="0">
              <a:solidFill>
                <a:srgbClr val="FF0000"/>
              </a:solidFill>
              <a:latin typeface="Times New Roman" panose="02020603050405020304" pitchFamily="18" charset="0"/>
              <a:cs typeface="Times New Roman" panose="02020603050405020304" pitchFamily="18" charset="0"/>
            </a:endParaRPr>
          </a:p>
          <a:p>
            <a:pPr algn="just"/>
            <a:r>
              <a:rPr lang="en-US" altLang="vi-VN" sz="2800" dirty="0">
                <a:solidFill>
                  <a:srgbClr val="FF0000"/>
                </a:solidFill>
                <a:latin typeface="Times New Roman" panose="02020603050405020304" pitchFamily="18" charset="0"/>
                <a:cs typeface="Times New Roman" panose="02020603050405020304" pitchFamily="18" charset="0"/>
              </a:rPr>
              <a:t>+ </a:t>
            </a:r>
            <a:r>
              <a:rPr lang="vi-VN" altLang="vi-VN" sz="2800" dirty="0">
                <a:solidFill>
                  <a:srgbClr val="FF0000"/>
                </a:solidFill>
                <a:latin typeface="Times New Roman" panose="02020603050405020304" pitchFamily="18" charset="0"/>
                <a:cs typeface="Times New Roman" panose="02020603050405020304" pitchFamily="18" charset="0"/>
              </a:rPr>
              <a:t>Lipit là những hợp chất hữu cơ có trong tế bào sống, không hoà tan trong nước nhưng tan nhiều trong các dung môi hữu cơ không cực.</a:t>
            </a:r>
          </a:p>
          <a:p>
            <a:pPr algn="just"/>
            <a:r>
              <a:rPr lang="en-US" sz="2800" dirty="0">
                <a:solidFill>
                  <a:srgbClr val="FF0000"/>
                </a:solidFill>
                <a:latin typeface="Times New Roman" panose="02020603050405020304" pitchFamily="18" charset="0"/>
                <a:cs typeface="Times New Roman" panose="02020603050405020304" pitchFamily="18" charset="0"/>
              </a:rPr>
              <a:t>+ </a:t>
            </a:r>
            <a:r>
              <a:rPr lang="vi-VN" altLang="vi-VN" sz="2800" dirty="0">
                <a:solidFill>
                  <a:srgbClr val="FF0000"/>
                </a:solidFill>
                <a:latin typeface="Times New Roman" panose="02020603050405020304" pitchFamily="18" charset="0"/>
                <a:cs typeface="Times New Roman" panose="02020603050405020304" pitchFamily="18" charset="0"/>
              </a:rPr>
              <a:t>Cấu tạo: Phần lớn lipit là các este phức tạp, bao gồm </a:t>
            </a:r>
            <a:r>
              <a:rPr lang="vi-VN" altLang="vi-VN" sz="2800" b="1" dirty="0">
                <a:solidFill>
                  <a:srgbClr val="0000FF"/>
                </a:solidFill>
                <a:latin typeface="Times New Roman" panose="02020603050405020304" pitchFamily="18" charset="0"/>
                <a:cs typeface="Times New Roman" panose="02020603050405020304" pitchFamily="18" charset="0"/>
              </a:rPr>
              <a:t>chất béo (triglixerit)</a:t>
            </a:r>
            <a:r>
              <a:rPr lang="vi-VN" altLang="vi-VN" sz="2800" dirty="0">
                <a:solidFill>
                  <a:srgbClr val="FF0000"/>
                </a:solidFill>
                <a:latin typeface="Times New Roman" panose="02020603050405020304" pitchFamily="18" charset="0"/>
                <a:cs typeface="Times New Roman" panose="02020603050405020304" pitchFamily="18" charset="0"/>
              </a:rPr>
              <a:t>, sáp, steroit và photpholipit,…</a:t>
            </a:r>
          </a:p>
        </p:txBody>
      </p:sp>
      <p:sp>
        <p:nvSpPr>
          <p:cNvPr id="8" name="TextBox 7">
            <a:extLst>
              <a:ext uri="{FF2B5EF4-FFF2-40B4-BE49-F238E27FC236}">
                <a16:creationId xmlns:a16="http://schemas.microsoft.com/office/drawing/2014/main" id="{9FE6C941-D832-3441-8C44-F773DF6AA92C}"/>
              </a:ext>
            </a:extLst>
          </p:cNvPr>
          <p:cNvSpPr txBox="1"/>
          <p:nvPr/>
        </p:nvSpPr>
        <p:spPr>
          <a:xfrm>
            <a:off x="4303682" y="342901"/>
            <a:ext cx="3805850" cy="769441"/>
          </a:xfrm>
          <a:prstGeom prst="rect">
            <a:avLst/>
          </a:prstGeom>
          <a:solidFill>
            <a:schemeClr val="accent5">
              <a:lumMod val="20000"/>
              <a:lumOff val="80000"/>
            </a:schemeClr>
          </a:solidFill>
        </p:spPr>
        <p:txBody>
          <a:bodyPr wrap="none" rtlCol="0">
            <a:spAutoFit/>
          </a:bodyPr>
          <a:lstStyle/>
          <a:p>
            <a:r>
              <a:rPr lang="en-VN" sz="4400" b="1" dirty="0">
                <a:latin typeface="Times New Roman" panose="02020603050405020304" pitchFamily="18" charset="0"/>
                <a:cs typeface="Times New Roman" panose="02020603050405020304" pitchFamily="18" charset="0"/>
              </a:rPr>
              <a:t>Chất béo là gì?</a:t>
            </a:r>
          </a:p>
        </p:txBody>
      </p:sp>
    </p:spTree>
    <p:extLst>
      <p:ext uri="{BB962C8B-B14F-4D97-AF65-F5344CB8AC3E}">
        <p14:creationId xmlns:p14="http://schemas.microsoft.com/office/powerpoint/2010/main" val="207872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588580E-78DD-41D3-9E75-EB7E6BF5270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D13FCD3-6093-4464-9D48-DC159F22671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339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FEC4BAA-F1CA-4068-9A77-15E9623B669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1A214AD-5989-47D6-82BA-3C70F5AFCD3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34981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D7E143-C078-6E49-851A-A6E72F9D2341}"/>
              </a:ext>
            </a:extLst>
          </p:cNvPr>
          <p:cNvSpPr txBox="1"/>
          <p:nvPr/>
        </p:nvSpPr>
        <p:spPr>
          <a:xfrm>
            <a:off x="271463" y="185738"/>
            <a:ext cx="4147289" cy="646331"/>
          </a:xfrm>
          <a:prstGeom prst="rect">
            <a:avLst/>
          </a:prstGeom>
          <a:solidFill>
            <a:srgbClr val="002060"/>
          </a:solidFill>
        </p:spPr>
        <p:txBody>
          <a:bodyPr wrap="none" rtlCol="0">
            <a:spAutoFit/>
          </a:bodyPr>
          <a:lstStyle/>
          <a:p>
            <a:r>
              <a:rPr lang="en-US" sz="3600" dirty="0" err="1">
                <a:solidFill>
                  <a:srgbClr val="92D050"/>
                </a:solidFill>
                <a:latin typeface="Times New Roman" panose="02020603050405020304" pitchFamily="18" charset="0"/>
                <a:cs typeface="Times New Roman" panose="02020603050405020304" pitchFamily="18" charset="0"/>
              </a:rPr>
              <a:t>Đ</a:t>
            </a:r>
            <a:r>
              <a:rPr lang="en-VN" sz="3600" dirty="0">
                <a:solidFill>
                  <a:srgbClr val="92D050"/>
                </a:solidFill>
                <a:latin typeface="Times New Roman" panose="02020603050405020304" pitchFamily="18" charset="0"/>
                <a:cs typeface="Times New Roman" panose="02020603050405020304" pitchFamily="18" charset="0"/>
              </a:rPr>
              <a:t>ịnh nghĩa Chất béo:</a:t>
            </a:r>
          </a:p>
        </p:txBody>
      </p:sp>
      <p:sp>
        <p:nvSpPr>
          <p:cNvPr id="4" name="TextBox 3">
            <a:extLst>
              <a:ext uri="{FF2B5EF4-FFF2-40B4-BE49-F238E27FC236}">
                <a16:creationId xmlns:a16="http://schemas.microsoft.com/office/drawing/2014/main" id="{17C8483F-9B34-B640-B47F-AC32B7786034}"/>
              </a:ext>
            </a:extLst>
          </p:cNvPr>
          <p:cNvSpPr txBox="1"/>
          <p:nvPr/>
        </p:nvSpPr>
        <p:spPr>
          <a:xfrm>
            <a:off x="195263" y="948271"/>
            <a:ext cx="11801474" cy="954107"/>
          </a:xfrm>
          <a:prstGeom prst="rect">
            <a:avLst/>
          </a:prstGeom>
          <a:noFill/>
        </p:spPr>
        <p:txBody>
          <a:bodyPr wrap="square" rtlCol="0">
            <a:spAutoFit/>
          </a:bodyPr>
          <a:lstStyle/>
          <a:p>
            <a:pPr algn="just"/>
            <a:r>
              <a:rPr lang="vi-VN" altLang="vi-VN" sz="2800" dirty="0">
                <a:latin typeface="+mj-lt"/>
                <a:cs typeface="Arial" panose="020B0604020202020204" pitchFamily="34" charset="0"/>
              </a:rPr>
              <a:t>- Chất béo là </a:t>
            </a:r>
            <a:r>
              <a:rPr lang="vi-VN" altLang="vi-VN" sz="2800" b="1" dirty="0">
                <a:solidFill>
                  <a:srgbClr val="FF0000"/>
                </a:solidFill>
                <a:latin typeface="+mj-lt"/>
                <a:cs typeface="Arial" panose="020B0604020202020204" pitchFamily="34" charset="0"/>
              </a:rPr>
              <a:t>trieste</a:t>
            </a:r>
            <a:r>
              <a:rPr lang="vi-VN" altLang="vi-VN" sz="2800" dirty="0">
                <a:solidFill>
                  <a:srgbClr val="FF0000"/>
                </a:solidFill>
                <a:latin typeface="+mj-lt"/>
                <a:cs typeface="Arial" panose="020B0604020202020204" pitchFamily="34" charset="0"/>
              </a:rPr>
              <a:t> của </a:t>
            </a:r>
            <a:r>
              <a:rPr lang="vi-VN" altLang="vi-VN" sz="2800" b="1" dirty="0">
                <a:solidFill>
                  <a:srgbClr val="FF0000"/>
                </a:solidFill>
                <a:latin typeface="+mj-lt"/>
                <a:cs typeface="Arial" panose="020B0604020202020204" pitchFamily="34" charset="0"/>
              </a:rPr>
              <a:t>glixerol</a:t>
            </a:r>
            <a:r>
              <a:rPr lang="vi-VN" altLang="vi-VN" sz="2800" dirty="0">
                <a:solidFill>
                  <a:srgbClr val="FF0000"/>
                </a:solidFill>
                <a:latin typeface="+mj-lt"/>
                <a:cs typeface="Arial" panose="020B0604020202020204" pitchFamily="34" charset="0"/>
              </a:rPr>
              <a:t> với </a:t>
            </a:r>
            <a:r>
              <a:rPr lang="vi-VN" altLang="vi-VN" sz="2800" b="1" dirty="0">
                <a:solidFill>
                  <a:srgbClr val="FF0000"/>
                </a:solidFill>
                <a:latin typeface="+mj-lt"/>
                <a:cs typeface="Arial" panose="020B0604020202020204" pitchFamily="34" charset="0"/>
              </a:rPr>
              <a:t>axit béo</a:t>
            </a:r>
            <a:r>
              <a:rPr lang="vi-VN" altLang="vi-VN" sz="2800" dirty="0">
                <a:latin typeface="+mj-lt"/>
                <a:cs typeface="Arial" panose="020B0604020202020204" pitchFamily="34" charset="0"/>
              </a:rPr>
              <a:t>, gọi chung là </a:t>
            </a:r>
            <a:r>
              <a:rPr lang="vi-VN" altLang="vi-VN" sz="2800" dirty="0">
                <a:solidFill>
                  <a:srgbClr val="0000CC"/>
                </a:solidFill>
                <a:latin typeface="+mj-lt"/>
                <a:cs typeface="Arial" panose="020B0604020202020204" pitchFamily="34" charset="0"/>
              </a:rPr>
              <a:t>triglixerit</a:t>
            </a:r>
            <a:r>
              <a:rPr lang="vi-VN" altLang="vi-VN" sz="2800" dirty="0">
                <a:latin typeface="+mj-lt"/>
                <a:cs typeface="Arial" panose="020B0604020202020204" pitchFamily="34" charset="0"/>
              </a:rPr>
              <a:t> hay là </a:t>
            </a:r>
            <a:r>
              <a:rPr lang="vi-VN" altLang="vi-VN" sz="2800" dirty="0">
                <a:solidFill>
                  <a:srgbClr val="0000CC"/>
                </a:solidFill>
                <a:latin typeface="+mj-lt"/>
                <a:cs typeface="Arial" panose="020B0604020202020204" pitchFamily="34" charset="0"/>
              </a:rPr>
              <a:t>tria</a:t>
            </a:r>
            <a:r>
              <a:rPr lang="en-US" altLang="vi-VN" sz="2800" dirty="0">
                <a:solidFill>
                  <a:srgbClr val="0000CC"/>
                </a:solidFill>
                <a:latin typeface="+mj-lt"/>
                <a:cs typeface="Arial" panose="020B0604020202020204" pitchFamily="34" charset="0"/>
              </a:rPr>
              <a:t>x</a:t>
            </a:r>
            <a:r>
              <a:rPr lang="vi-VN" altLang="vi-VN" sz="2800" dirty="0">
                <a:solidFill>
                  <a:srgbClr val="0000CC"/>
                </a:solidFill>
                <a:latin typeface="+mj-lt"/>
                <a:cs typeface="Arial" panose="020B0604020202020204" pitchFamily="34" charset="0"/>
              </a:rPr>
              <a:t>ylglixerol.</a:t>
            </a:r>
          </a:p>
        </p:txBody>
      </p:sp>
      <p:sp>
        <p:nvSpPr>
          <p:cNvPr id="6" name="TextBox 5">
            <a:extLst>
              <a:ext uri="{FF2B5EF4-FFF2-40B4-BE49-F238E27FC236}">
                <a16:creationId xmlns:a16="http://schemas.microsoft.com/office/drawing/2014/main" id="{75521724-02C2-1C42-97A2-6BEFA1352433}"/>
              </a:ext>
            </a:extLst>
          </p:cNvPr>
          <p:cNvSpPr txBox="1"/>
          <p:nvPr/>
        </p:nvSpPr>
        <p:spPr>
          <a:xfrm>
            <a:off x="271463" y="2432172"/>
            <a:ext cx="3214687" cy="523220"/>
          </a:xfrm>
          <a:prstGeom prst="rect">
            <a:avLst/>
          </a:prstGeom>
          <a:solidFill>
            <a:schemeClr val="accent6">
              <a:lumMod val="20000"/>
              <a:lumOff val="80000"/>
            </a:schemeClr>
          </a:solidFill>
        </p:spPr>
        <p:txBody>
          <a:bodyPr wrap="square" rtlCol="0">
            <a:spAutoFit/>
          </a:bodyPr>
          <a:lstStyle/>
          <a:p>
            <a:r>
              <a:rPr lang="en-US" sz="2800" dirty="0" err="1">
                <a:solidFill>
                  <a:schemeClr val="tx2"/>
                </a:solidFill>
                <a:latin typeface="Times New Roman" panose="02020603050405020304" pitchFamily="18" charset="0"/>
                <a:cs typeface="Times New Roman" panose="02020603050405020304" pitchFamily="18" charset="0"/>
              </a:rPr>
              <a:t>Công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thức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tổng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quát</a:t>
            </a:r>
            <a:r>
              <a:rPr lang="en-US" sz="2800" dirty="0">
                <a:solidFill>
                  <a:schemeClr val="tx2"/>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9AFD584B-5FCD-F644-BB76-3EE97550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5506" y="2418105"/>
            <a:ext cx="1952381" cy="1314286"/>
          </a:xfrm>
          <a:prstGeom prst="rect">
            <a:avLst/>
          </a:prstGeom>
        </p:spPr>
      </p:pic>
      <p:sp>
        <p:nvSpPr>
          <p:cNvPr id="8" name="Rounded Rectangle 7">
            <a:extLst>
              <a:ext uri="{FF2B5EF4-FFF2-40B4-BE49-F238E27FC236}">
                <a16:creationId xmlns:a16="http://schemas.microsoft.com/office/drawing/2014/main" id="{C383FFBE-760F-154A-826A-5B04E56754E1}"/>
              </a:ext>
            </a:extLst>
          </p:cNvPr>
          <p:cNvSpPr/>
          <p:nvPr/>
        </p:nvSpPr>
        <p:spPr>
          <a:xfrm>
            <a:off x="5839241" y="2372567"/>
            <a:ext cx="6105378" cy="146304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0000FF"/>
                </a:solidFill>
                <a:latin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cs typeface="Times New Roman" panose="02020603050405020304" pitchFamily="18" charset="0"/>
              </a:rPr>
              <a:t> R</a:t>
            </a:r>
            <a:r>
              <a:rPr lang="en-US" sz="2800" baseline="30000" dirty="0">
                <a:solidFill>
                  <a:srgbClr val="0000FF"/>
                </a:solidFill>
                <a:latin typeface="Times New Roman" panose="02020603050405020304" pitchFamily="18" charset="0"/>
                <a:cs typeface="Times New Roman" panose="02020603050405020304" pitchFamily="18" charset="0"/>
              </a:rPr>
              <a:t>1</a:t>
            </a:r>
            <a:r>
              <a:rPr lang="en-US" sz="2800" dirty="0">
                <a:solidFill>
                  <a:srgbClr val="0000FF"/>
                </a:solidFill>
                <a:latin typeface="Times New Roman" panose="02020603050405020304" pitchFamily="18" charset="0"/>
                <a:cs typeface="Times New Roman" panose="02020603050405020304" pitchFamily="18" charset="0"/>
              </a:rPr>
              <a:t>, R</a:t>
            </a:r>
            <a:r>
              <a:rPr lang="en-US" sz="2800" baseline="30000" dirty="0">
                <a:solidFill>
                  <a:srgbClr val="0000FF"/>
                </a:solidFill>
                <a:latin typeface="Times New Roman" panose="02020603050405020304" pitchFamily="18" charset="0"/>
                <a:cs typeface="Times New Roman" panose="02020603050405020304" pitchFamily="18" charset="0"/>
              </a:rPr>
              <a:t>2</a:t>
            </a:r>
            <a:r>
              <a:rPr lang="en-US" sz="2800" dirty="0">
                <a:solidFill>
                  <a:srgbClr val="0000FF"/>
                </a:solidFill>
                <a:latin typeface="Times New Roman" panose="02020603050405020304" pitchFamily="18" charset="0"/>
                <a:cs typeface="Times New Roman" panose="02020603050405020304" pitchFamily="18" charset="0"/>
              </a:rPr>
              <a:t>, R</a:t>
            </a:r>
            <a:r>
              <a:rPr lang="en-US" sz="2800" baseline="30000" dirty="0">
                <a:solidFill>
                  <a:srgbClr val="0000FF"/>
                </a:solidFill>
                <a:latin typeface="Times New Roman" panose="02020603050405020304" pitchFamily="18" charset="0"/>
                <a:cs typeface="Times New Roman" panose="02020603050405020304" pitchFamily="18" charset="0"/>
              </a:rPr>
              <a:t>3</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axit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béo</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90BB5B4-35B3-024B-AFB6-18B3783B447A}"/>
              </a:ext>
            </a:extLst>
          </p:cNvPr>
          <p:cNvSpPr txBox="1"/>
          <p:nvPr/>
        </p:nvSpPr>
        <p:spPr>
          <a:xfrm>
            <a:off x="171500" y="4365401"/>
            <a:ext cx="9172525" cy="646331"/>
          </a:xfrm>
          <a:prstGeom prst="rect">
            <a:avLst/>
          </a:prstGeom>
          <a:noFill/>
        </p:spPr>
        <p:txBody>
          <a:bodyPr wrap="square" rtlCol="0">
            <a:spAutoFit/>
          </a:bodyPr>
          <a:lstStyle/>
          <a:p>
            <a:r>
              <a:rPr lang="en-US" sz="3600" dirty="0" err="1">
                <a:solidFill>
                  <a:srgbClr val="0000FF"/>
                </a:solidFill>
                <a:latin typeface="Times New Roman" panose="02020603050405020304" pitchFamily="18" charset="0"/>
                <a:cs typeface="Times New Roman" panose="02020603050405020304" pitchFamily="18" charset="0"/>
              </a:rPr>
              <a:t>Nếu</a:t>
            </a:r>
            <a:r>
              <a:rPr lang="en-US" sz="3600" dirty="0">
                <a:solidFill>
                  <a:srgbClr val="0000FF"/>
                </a:solidFill>
                <a:latin typeface="Times New Roman" panose="02020603050405020304" pitchFamily="18" charset="0"/>
                <a:cs typeface="Times New Roman" panose="02020603050405020304" pitchFamily="18" charset="0"/>
              </a:rPr>
              <a:t> R</a:t>
            </a:r>
            <a:r>
              <a:rPr lang="en-US" sz="3600" baseline="30000" dirty="0">
                <a:solidFill>
                  <a:srgbClr val="0000FF"/>
                </a:solidFill>
                <a:latin typeface="Times New Roman" panose="02020603050405020304" pitchFamily="18" charset="0"/>
                <a:cs typeface="Times New Roman" panose="02020603050405020304" pitchFamily="18" charset="0"/>
              </a:rPr>
              <a:t>1</a:t>
            </a:r>
            <a:r>
              <a:rPr lang="en-US" sz="3600" dirty="0">
                <a:solidFill>
                  <a:srgbClr val="0000FF"/>
                </a:solidFill>
                <a:latin typeface="Times New Roman" panose="02020603050405020304" pitchFamily="18" charset="0"/>
                <a:cs typeface="Times New Roman" panose="02020603050405020304" pitchFamily="18" charset="0"/>
              </a:rPr>
              <a:t>= R</a:t>
            </a:r>
            <a:r>
              <a:rPr lang="en-US" sz="3600" baseline="30000" dirty="0">
                <a:solidFill>
                  <a:srgbClr val="0000FF"/>
                </a:solidFill>
                <a:latin typeface="Times New Roman" panose="02020603050405020304" pitchFamily="18" charset="0"/>
                <a:cs typeface="Times New Roman" panose="02020603050405020304" pitchFamily="18" charset="0"/>
              </a:rPr>
              <a:t>2</a:t>
            </a:r>
            <a:r>
              <a:rPr lang="en-US" sz="3600" dirty="0">
                <a:solidFill>
                  <a:srgbClr val="0000FF"/>
                </a:solidFill>
                <a:latin typeface="Times New Roman" panose="02020603050405020304" pitchFamily="18" charset="0"/>
                <a:cs typeface="Times New Roman" panose="02020603050405020304" pitchFamily="18" charset="0"/>
              </a:rPr>
              <a:t>= R</a:t>
            </a:r>
            <a:r>
              <a:rPr lang="en-US" sz="3600" baseline="30000" dirty="0">
                <a:solidFill>
                  <a:srgbClr val="0000FF"/>
                </a:solidFill>
                <a:latin typeface="Times New Roman" panose="02020603050405020304" pitchFamily="18" charset="0"/>
                <a:cs typeface="Times New Roman" panose="02020603050405020304" pitchFamily="18" charset="0"/>
              </a:rPr>
              <a:t>3</a:t>
            </a:r>
            <a:r>
              <a:rPr lang="en-US" sz="3600" dirty="0">
                <a:solidFill>
                  <a:srgbClr val="0000FF"/>
                </a:solidFill>
                <a:latin typeface="Times New Roman" panose="02020603050405020304" pitchFamily="18" charset="0"/>
                <a:cs typeface="Times New Roman" panose="02020603050405020304" pitchFamily="18" charset="0"/>
              </a:rPr>
              <a:t>=R </a:t>
            </a:r>
            <a:r>
              <a:rPr lang="en-US" sz="3600" dirty="0" err="1">
                <a:solidFill>
                  <a:srgbClr val="0000FF"/>
                </a:solidFill>
                <a:latin typeface="Times New Roman" panose="02020603050405020304" pitchFamily="18" charset="0"/>
                <a:cs typeface="Times New Roman" panose="02020603050405020304" pitchFamily="18" charset="0"/>
              </a:rPr>
              <a:t>thì</a:t>
            </a:r>
            <a:r>
              <a:rPr lang="en-US" sz="3600" dirty="0">
                <a:solidFill>
                  <a:srgbClr val="0000FF"/>
                </a:solidFill>
                <a:latin typeface="Times New Roman" panose="02020603050405020304" pitchFamily="18" charset="0"/>
                <a:cs typeface="Times New Roman" panose="02020603050405020304" pitchFamily="18" charset="0"/>
              </a:rPr>
              <a:t> ta </a:t>
            </a:r>
            <a:r>
              <a:rPr lang="en-US" sz="3600" dirty="0" err="1">
                <a:solidFill>
                  <a:srgbClr val="0000FF"/>
                </a:solidFill>
                <a:latin typeface="Times New Roman" panose="02020603050405020304" pitchFamily="18" charset="0"/>
                <a:cs typeface="Times New Roman" panose="02020603050405020304" pitchFamily="18" charset="0"/>
              </a:rPr>
              <a:t>có</a:t>
            </a:r>
            <a:r>
              <a:rPr lang="en-US" sz="3600"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công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thức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chung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là</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AFE679D-F5DB-3948-95D6-1C1C93330A6F}"/>
              </a:ext>
            </a:extLst>
          </p:cNvPr>
          <p:cNvSpPr txBox="1"/>
          <p:nvPr/>
        </p:nvSpPr>
        <p:spPr>
          <a:xfrm>
            <a:off x="3228974" y="5448064"/>
            <a:ext cx="4414839" cy="923330"/>
          </a:xfrm>
          <a:prstGeom prst="rect">
            <a:avLst/>
          </a:prstGeom>
          <a:solidFill>
            <a:schemeClr val="accent4">
              <a:lumMod val="40000"/>
              <a:lumOff val="60000"/>
            </a:schemeClr>
          </a:solidFill>
        </p:spPr>
        <p:txBody>
          <a:bodyPr wrap="square">
            <a:spAutoFit/>
          </a:bodyPr>
          <a:lstStyle/>
          <a:p>
            <a:r>
              <a:rPr lang="en-US" sz="5400" b="1" dirty="0">
                <a:solidFill>
                  <a:schemeClr val="accent6">
                    <a:lumMod val="50000"/>
                  </a:schemeClr>
                </a:solidFill>
                <a:latin typeface="Times New Roman" panose="02020603050405020304" pitchFamily="18" charset="0"/>
                <a:cs typeface="Times New Roman" panose="02020603050405020304" pitchFamily="18" charset="0"/>
              </a:rPr>
              <a:t>(RCOO)</a:t>
            </a:r>
            <a:r>
              <a:rPr lang="en-US" sz="5400" b="1" baseline="-25000" dirty="0">
                <a:solidFill>
                  <a:schemeClr val="accent6">
                    <a:lumMod val="50000"/>
                  </a:schemeClr>
                </a:solidFill>
                <a:latin typeface="Times New Roman" panose="02020603050405020304" pitchFamily="18" charset="0"/>
                <a:cs typeface="Times New Roman" panose="02020603050405020304" pitchFamily="18" charset="0"/>
              </a:rPr>
              <a:t>3</a:t>
            </a:r>
            <a:r>
              <a:rPr lang="en-US" sz="5400" b="1" dirty="0">
                <a:solidFill>
                  <a:schemeClr val="accent6">
                    <a:lumMod val="50000"/>
                  </a:schemeClr>
                </a:solidFill>
                <a:latin typeface="Times New Roman" panose="02020603050405020304" pitchFamily="18" charset="0"/>
                <a:cs typeface="Times New Roman" panose="02020603050405020304" pitchFamily="18" charset="0"/>
              </a:rPr>
              <a:t>C</a:t>
            </a:r>
            <a:r>
              <a:rPr lang="en-US" sz="5400" b="1" baseline="-25000" dirty="0">
                <a:solidFill>
                  <a:schemeClr val="accent6">
                    <a:lumMod val="50000"/>
                  </a:schemeClr>
                </a:solidFill>
                <a:latin typeface="Times New Roman" panose="02020603050405020304" pitchFamily="18" charset="0"/>
                <a:cs typeface="Times New Roman" panose="02020603050405020304" pitchFamily="18" charset="0"/>
              </a:rPr>
              <a:t>3</a:t>
            </a:r>
            <a:r>
              <a:rPr lang="en-US" sz="5400" b="1" dirty="0">
                <a:solidFill>
                  <a:schemeClr val="accent6">
                    <a:lumMod val="50000"/>
                  </a:schemeClr>
                </a:solidFill>
                <a:latin typeface="Times New Roman" panose="02020603050405020304" pitchFamily="18" charset="0"/>
                <a:cs typeface="Times New Roman" panose="02020603050405020304" pitchFamily="18" charset="0"/>
              </a:rPr>
              <a:t>H</a:t>
            </a:r>
            <a:r>
              <a:rPr lang="en-US" sz="5400" b="1" baseline="-25000" dirty="0">
                <a:solidFill>
                  <a:schemeClr val="accent6">
                    <a:lumMod val="50000"/>
                  </a:schemeClr>
                </a:solidFill>
                <a:latin typeface="Times New Roman" panose="02020603050405020304" pitchFamily="18" charset="0"/>
                <a:cs typeface="Times New Roman" panose="02020603050405020304" pitchFamily="18" charset="0"/>
              </a:rPr>
              <a:t>5</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endParaRPr lang="en-VN" sz="5400" b="1" dirty="0">
              <a:solidFill>
                <a:schemeClr val="accent6">
                  <a:lumMod val="50000"/>
                </a:schemeClr>
              </a:solidFill>
            </a:endParaRPr>
          </a:p>
        </p:txBody>
      </p:sp>
    </p:spTree>
    <p:extLst>
      <p:ext uri="{BB962C8B-B14F-4D97-AF65-F5344CB8AC3E}">
        <p14:creationId xmlns:p14="http://schemas.microsoft.com/office/powerpoint/2010/main" val="193356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circle(in)">
                                      <p:cBhvr>
                                        <p:cTn id="2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894D9E-24C1-944F-8BE0-2A9B2ED417A7}"/>
              </a:ext>
            </a:extLst>
          </p:cNvPr>
          <p:cNvSpPr txBox="1"/>
          <p:nvPr/>
        </p:nvSpPr>
        <p:spPr>
          <a:xfrm>
            <a:off x="200026" y="114300"/>
            <a:ext cx="2352119" cy="646331"/>
          </a:xfrm>
          <a:prstGeom prst="rect">
            <a:avLst/>
          </a:prstGeom>
          <a:solidFill>
            <a:schemeClr val="accent5">
              <a:lumMod val="20000"/>
              <a:lumOff val="80000"/>
            </a:schemeClr>
          </a:solidFill>
        </p:spPr>
        <p:txBody>
          <a:bodyPr wrap="none" rtlCol="0">
            <a:spAutoFit/>
          </a:bodyPr>
          <a:lstStyle/>
          <a:p>
            <a:r>
              <a:rPr lang="en-US" sz="3600" u="sng" dirty="0">
                <a:solidFill>
                  <a:srgbClr val="FF0000"/>
                </a:solidFill>
                <a:latin typeface="Times New Roman" panose="02020603050405020304" pitchFamily="18" charset="0"/>
                <a:cs typeface="Times New Roman" panose="02020603050405020304" pitchFamily="18" charset="0"/>
              </a:rPr>
              <a:t>2. </a:t>
            </a:r>
            <a:r>
              <a:rPr lang="en-US" sz="3600" u="sng" dirty="0" err="1">
                <a:solidFill>
                  <a:srgbClr val="FF0000"/>
                </a:solidFill>
                <a:latin typeface="Times New Roman" panose="02020603050405020304" pitchFamily="18" charset="0"/>
                <a:cs typeface="Times New Roman" panose="02020603050405020304" pitchFamily="18" charset="0"/>
              </a:rPr>
              <a:t>Axit</a:t>
            </a:r>
            <a:r>
              <a:rPr lang="en-US" sz="3600" u="sng" dirty="0">
                <a:solidFill>
                  <a:srgbClr val="FF0000"/>
                </a:solidFill>
                <a:latin typeface="Times New Roman" panose="02020603050405020304" pitchFamily="18" charset="0"/>
                <a:cs typeface="Times New Roman" panose="02020603050405020304" pitchFamily="18" charset="0"/>
              </a:rPr>
              <a:t> </a:t>
            </a:r>
            <a:r>
              <a:rPr lang="en-US" sz="3600" u="sng" dirty="0" err="1">
                <a:solidFill>
                  <a:srgbClr val="FF0000"/>
                </a:solidFill>
                <a:latin typeface="Times New Roman" panose="02020603050405020304" pitchFamily="18" charset="0"/>
                <a:cs typeface="Times New Roman" panose="02020603050405020304" pitchFamily="18" charset="0"/>
              </a:rPr>
              <a:t>béo</a:t>
            </a:r>
            <a:r>
              <a:rPr lang="en-US" sz="3600" u="sng" dirty="0">
                <a:solidFill>
                  <a:srgbClr val="FF0000"/>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76AD9610-D24A-BA4F-A244-20AF022FDFC5}"/>
              </a:ext>
            </a:extLst>
          </p:cNvPr>
          <p:cNvSpPr/>
          <p:nvPr/>
        </p:nvSpPr>
        <p:spPr>
          <a:xfrm>
            <a:off x="563609" y="1041072"/>
            <a:ext cx="10276764" cy="19453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axit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hữu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đơn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chức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hở</a:t>
            </a:r>
            <a:r>
              <a:rPr lang="en-US" sz="2800" dirty="0">
                <a:solidFill>
                  <a:srgbClr val="0000FF"/>
                </a:solidFill>
                <a:latin typeface="Times New Roman" panose="02020603050405020304" pitchFamily="18" charset="0"/>
                <a:cs typeface="Times New Roman" panose="02020603050405020304" pitchFamily="18" charset="0"/>
              </a:rPr>
              <a:t>.</a:t>
            </a:r>
          </a:p>
          <a:p>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nguyên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cacbon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từ</a:t>
            </a:r>
            <a:r>
              <a:rPr lang="en-US" sz="2800" dirty="0">
                <a:solidFill>
                  <a:srgbClr val="0000FF"/>
                </a:solidFill>
                <a:latin typeface="Times New Roman" panose="02020603050405020304" pitchFamily="18" charset="0"/>
                <a:cs typeface="Times New Roman" panose="02020603050405020304" pitchFamily="18" charset="0"/>
              </a:rPr>
              <a:t> 12 ─ 24</a:t>
            </a:r>
          </a:p>
          <a:p>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nguyên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cacbon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chẵn</a:t>
            </a:r>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FF3300"/>
                </a:solidFill>
                <a:latin typeface="Times New Roman" panose="02020603050405020304" pitchFamily="18" charset="0"/>
                <a:cs typeface="Times New Roman" panose="02020603050405020304" pitchFamily="18" charset="0"/>
              </a:rPr>
              <a:t>HAY GẶP CÁC AXIT BÉO SAU</a:t>
            </a:r>
          </a:p>
        </p:txBody>
      </p:sp>
      <p:pic>
        <p:nvPicPr>
          <p:cNvPr id="5" name="Picture 18" descr="http://webgiamcan.org/upload_images1/_giam-can-nhanh-cho-tre-em/tre_beo3.jpg">
            <a:extLst>
              <a:ext uri="{FF2B5EF4-FFF2-40B4-BE49-F238E27FC236}">
                <a16:creationId xmlns:a16="http://schemas.microsoft.com/office/drawing/2014/main" id="{96637696-E835-D244-B0E1-CFE9324D3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559" y="4047122"/>
            <a:ext cx="1858962"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Callout 1 5">
            <a:extLst>
              <a:ext uri="{FF2B5EF4-FFF2-40B4-BE49-F238E27FC236}">
                <a16:creationId xmlns:a16="http://schemas.microsoft.com/office/drawing/2014/main" id="{77FE9FC0-29C4-6C4A-8CC9-E63371E563A5}"/>
              </a:ext>
            </a:extLst>
          </p:cNvPr>
          <p:cNvSpPr/>
          <p:nvPr/>
        </p:nvSpPr>
        <p:spPr>
          <a:xfrm>
            <a:off x="6919844" y="3488557"/>
            <a:ext cx="4188584" cy="1566862"/>
          </a:xfrm>
          <a:prstGeom prst="borderCallout1">
            <a:avLst>
              <a:gd name="adj1" fmla="val 33340"/>
              <a:gd name="adj2" fmla="val -488"/>
              <a:gd name="adj3" fmla="val 79673"/>
              <a:gd name="adj4" fmla="val -23324"/>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b="1" dirty="0">
                <a:solidFill>
                  <a:schemeClr val="tx2"/>
                </a:solidFill>
                <a:latin typeface=".VnTifani HeavyH" panose="020B7200000000000000" pitchFamily="34" charset="0"/>
              </a:rPr>
              <a:t>C</a:t>
            </a:r>
            <a:r>
              <a:rPr lang="en-US" sz="3200" b="1" baseline="-25000" dirty="0">
                <a:solidFill>
                  <a:schemeClr val="tx2"/>
                </a:solidFill>
                <a:latin typeface=".VnTifani HeavyH" panose="020B7200000000000000" pitchFamily="34" charset="0"/>
              </a:rPr>
              <a:t>15</a:t>
            </a:r>
            <a:r>
              <a:rPr lang="en-US" sz="3200" b="1" dirty="0">
                <a:solidFill>
                  <a:schemeClr val="tx2"/>
                </a:solidFill>
                <a:latin typeface=".VnTifani HeavyH" panose="020B7200000000000000" pitchFamily="34" charset="0"/>
              </a:rPr>
              <a:t>H</a:t>
            </a:r>
            <a:r>
              <a:rPr lang="en-US" sz="3200" b="1" baseline="-25000" dirty="0">
                <a:solidFill>
                  <a:schemeClr val="tx2"/>
                </a:solidFill>
                <a:latin typeface=".VnTifani HeavyH" panose="020B7200000000000000" pitchFamily="34" charset="0"/>
              </a:rPr>
              <a:t>31</a:t>
            </a:r>
            <a:r>
              <a:rPr lang="en-US" sz="3200" b="1" dirty="0">
                <a:solidFill>
                  <a:schemeClr val="tx2"/>
                </a:solidFill>
                <a:latin typeface=".VnTifani HeavyH" panose="020B7200000000000000" pitchFamily="34" charset="0"/>
              </a:rPr>
              <a:t>COOH</a:t>
            </a:r>
          </a:p>
          <a:p>
            <a:pPr algn="ctr">
              <a:defRPr/>
            </a:pPr>
            <a:r>
              <a:rPr lang="en-US" sz="3200" b="1" dirty="0" err="1">
                <a:solidFill>
                  <a:srgbClr val="FF3300"/>
                </a:solidFill>
                <a:latin typeface="Times New Roman" panose="02020603050405020304" pitchFamily="18" charset="0"/>
                <a:cs typeface="Times New Roman" panose="02020603050405020304" pitchFamily="18" charset="0"/>
              </a:rPr>
              <a:t>Axit</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Panmitic</a:t>
            </a:r>
            <a:endParaRPr lang="vi-VN" sz="3200" dirty="0">
              <a:solidFill>
                <a:srgbClr val="FF33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375DFBF-7354-7F43-8E49-08C1B5F71D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1550" y="4603104"/>
            <a:ext cx="2223038" cy="209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14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983</Words>
  <Application>Microsoft Office PowerPoint</Application>
  <PresentationFormat>Widescreen</PresentationFormat>
  <Paragraphs>117</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.VnTifani HeavyH</vt: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Truc Nguyen</dc:creator>
  <cp:lastModifiedBy>ASUS</cp:lastModifiedBy>
  <cp:revision>2</cp:revision>
  <dcterms:created xsi:type="dcterms:W3CDTF">2021-09-07T08:06:44Z</dcterms:created>
  <dcterms:modified xsi:type="dcterms:W3CDTF">2022-07-31T13:03:40Z</dcterms:modified>
</cp:coreProperties>
</file>